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Lst>
  <p:notesMasterIdLst>
    <p:notesMasterId r:id="rId33"/>
  </p:notesMasterIdLst>
  <p:handoutMasterIdLst>
    <p:handoutMasterId r:id="rId34"/>
  </p:handoutMasterIdLst>
  <p:sldIdLst>
    <p:sldId id="265" r:id="rId3"/>
    <p:sldId id="370" r:id="rId4"/>
    <p:sldId id="373" r:id="rId5"/>
    <p:sldId id="383" r:id="rId6"/>
    <p:sldId id="371" r:id="rId7"/>
    <p:sldId id="372" r:id="rId8"/>
    <p:sldId id="402" r:id="rId9"/>
    <p:sldId id="401" r:id="rId10"/>
    <p:sldId id="400" r:id="rId11"/>
    <p:sldId id="378" r:id="rId12"/>
    <p:sldId id="376" r:id="rId13"/>
    <p:sldId id="377" r:id="rId14"/>
    <p:sldId id="379" r:id="rId15"/>
    <p:sldId id="382" r:id="rId16"/>
    <p:sldId id="381" r:id="rId17"/>
    <p:sldId id="380" r:id="rId18"/>
    <p:sldId id="384" r:id="rId19"/>
    <p:sldId id="392" r:id="rId20"/>
    <p:sldId id="385" r:id="rId21"/>
    <p:sldId id="404" r:id="rId22"/>
    <p:sldId id="405" r:id="rId23"/>
    <p:sldId id="399" r:id="rId24"/>
    <p:sldId id="403" r:id="rId25"/>
    <p:sldId id="387" r:id="rId26"/>
    <p:sldId id="390" r:id="rId27"/>
    <p:sldId id="406" r:id="rId28"/>
    <p:sldId id="397" r:id="rId29"/>
    <p:sldId id="396" r:id="rId30"/>
    <p:sldId id="393" r:id="rId31"/>
    <p:sldId id="395" r:id="rId32"/>
  </p:sldIdLst>
  <p:sldSz cx="9144000" cy="6858000" type="screen4x3"/>
  <p:notesSz cx="6669088" cy="9926638"/>
  <p:defaultTextStyle>
    <a:defPPr>
      <a:defRPr lang="de-AT"/>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CCFF99"/>
    <a:srgbClr val="F2F4F4"/>
    <a:srgbClr val="EAEAEA"/>
    <a:srgbClr val="C0C0C0"/>
    <a:srgbClr val="FFFFFF"/>
    <a:srgbClr val="EBEDED"/>
    <a:srgbClr val="EBFF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8046" autoAdjust="0"/>
  </p:normalViewPr>
  <p:slideViewPr>
    <p:cSldViewPr snapToGrid="0">
      <p:cViewPr>
        <p:scale>
          <a:sx n="69" d="100"/>
          <a:sy n="69" d="100"/>
        </p:scale>
        <p:origin x="-2040" y="-930"/>
      </p:cViewPr>
      <p:guideLst>
        <p:guide orient="horz" pos="2160"/>
        <p:guide pos="2880"/>
      </p:guideLst>
    </p:cSldViewPr>
  </p:slideViewPr>
  <p:outlineViewPr>
    <p:cViewPr>
      <p:scale>
        <a:sx n="33" d="100"/>
        <a:sy n="33" d="100"/>
      </p:scale>
      <p:origin x="0" y="1416"/>
    </p:cViewPr>
  </p:outlineViewPr>
  <p:notesTextViewPr>
    <p:cViewPr>
      <p:scale>
        <a:sx n="100" d="100"/>
        <a:sy n="100" d="100"/>
      </p:scale>
      <p:origin x="0" y="0"/>
    </p:cViewPr>
  </p:notesTextViewPr>
  <p:sorterViewPr>
    <p:cViewPr>
      <p:scale>
        <a:sx n="100" d="100"/>
        <a:sy n="100" d="100"/>
      </p:scale>
      <p:origin x="0" y="4488"/>
    </p:cViewPr>
  </p:sorterViewPr>
  <p:notesViewPr>
    <p:cSldViewPr snapToGrid="0">
      <p:cViewPr varScale="1">
        <p:scale>
          <a:sx n="67" d="100"/>
          <a:sy n="67" d="100"/>
        </p:scale>
        <p:origin x="-1530" y="-96"/>
      </p:cViewPr>
      <p:guideLst>
        <p:guide orient="horz" pos="3127"/>
        <p:guide pos="210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Arbeitsblat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Arbeitsblat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de-AT"/>
  <c:chart>
    <c:autoTitleDeleted val="1"/>
    <c:view3D>
      <c:rotX val="30"/>
      <c:perspective val="30"/>
    </c:view3D>
    <c:plotArea>
      <c:layout/>
      <c:pie3DChart>
        <c:varyColors val="1"/>
        <c:ser>
          <c:idx val="0"/>
          <c:order val="0"/>
          <c:tx>
            <c:strRef>
              <c:f>Tabelle1!$B$1</c:f>
              <c:strCache>
                <c:ptCount val="1"/>
                <c:pt idx="0">
                  <c:v>Spalte2</c:v>
                </c:pt>
              </c:strCache>
            </c:strRef>
          </c:tx>
          <c:explosion val="25"/>
          <c:dPt>
            <c:idx val="0"/>
            <c:spPr>
              <a:solidFill>
                <a:srgbClr val="FFFF00"/>
              </a:solidFill>
            </c:spPr>
          </c:dPt>
          <c:dPt>
            <c:idx val="2"/>
            <c:spPr>
              <a:solidFill>
                <a:srgbClr val="000099">
                  <a:alpha val="50000"/>
                </a:srgbClr>
              </a:solidFill>
            </c:spPr>
          </c:dPt>
          <c:dLbls>
            <c:showVal val="1"/>
            <c:showLeaderLines val="1"/>
          </c:dLbls>
          <c:cat>
            <c:strRef>
              <c:f>Tabelle1!$A$2:$A$6</c:f>
              <c:strCache>
                <c:ptCount val="4"/>
                <c:pt idx="0">
                  <c:v>24 - 30 Jahre</c:v>
                </c:pt>
                <c:pt idx="1">
                  <c:v>31 - 40 Jahre</c:v>
                </c:pt>
                <c:pt idx="2">
                  <c:v>41 - 50 Jahre</c:v>
                </c:pt>
                <c:pt idx="3">
                  <c:v>über 51 Jahre</c:v>
                </c:pt>
              </c:strCache>
            </c:strRef>
          </c:cat>
          <c:val>
            <c:numRef>
              <c:f>Tabelle1!$B$2:$B$6</c:f>
              <c:numCache>
                <c:formatCode>0%</c:formatCode>
                <c:ptCount val="5"/>
                <c:pt idx="0">
                  <c:v>0.26</c:v>
                </c:pt>
                <c:pt idx="1">
                  <c:v>0.3500000000000002</c:v>
                </c:pt>
                <c:pt idx="2">
                  <c:v>0.38000000000000023</c:v>
                </c:pt>
                <c:pt idx="3">
                  <c:v>1.0000000000000009E-2</c:v>
                </c:pt>
              </c:numCache>
            </c:numRef>
          </c:val>
        </c:ser>
      </c:pie3DChart>
    </c:plotArea>
    <c:legend>
      <c:legendPos val="r"/>
      <c:layout/>
    </c:legend>
    <c:plotVisOnly val="1"/>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AT"/>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Tabelle1!$B$1</c:f>
              <c:strCache>
                <c:ptCount val="1"/>
                <c:pt idx="0">
                  <c:v>Spalte2</c:v>
                </c:pt>
              </c:strCache>
            </c:strRef>
          </c:tx>
          <c:explosion val="25"/>
          <c:dPt>
            <c:idx val="0"/>
            <c:spPr>
              <a:solidFill>
                <a:srgbClr val="FFFF00"/>
              </a:solidFill>
            </c:spPr>
          </c:dPt>
          <c:dLbls>
            <c:showVal val="1"/>
            <c:showLeaderLines val="1"/>
          </c:dLbls>
          <c:cat>
            <c:strRef>
              <c:f>Tabelle1!$A$2:$A$3</c:f>
              <c:strCache>
                <c:ptCount val="2"/>
                <c:pt idx="0">
                  <c:v>männlich</c:v>
                </c:pt>
                <c:pt idx="1">
                  <c:v>weiblich</c:v>
                </c:pt>
              </c:strCache>
            </c:strRef>
          </c:cat>
          <c:val>
            <c:numRef>
              <c:f>Tabelle1!$B$2:$B$3</c:f>
              <c:numCache>
                <c:formatCode>0%</c:formatCode>
                <c:ptCount val="2"/>
                <c:pt idx="0">
                  <c:v>0.69000000000000039</c:v>
                </c:pt>
                <c:pt idx="1">
                  <c:v>0.31000000000000022</c:v>
                </c:pt>
              </c:numCache>
            </c:numRef>
          </c:val>
        </c:ser>
      </c:pie3DChart>
    </c:plotArea>
    <c:legend>
      <c:legendPos val="r"/>
      <c:layout/>
    </c:legend>
    <c:plotVisOnly val="1"/>
  </c:chart>
  <c:txPr>
    <a:bodyPr/>
    <a:lstStyle/>
    <a:p>
      <a:pPr>
        <a:defRPr sz="1800"/>
      </a:pPr>
      <a:endParaRPr lang="de-DE"/>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AT"/>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Tabelle1!$B$1</c:f>
              <c:strCache>
                <c:ptCount val="1"/>
                <c:pt idx="0">
                  <c:v>Spalte2</c:v>
                </c:pt>
              </c:strCache>
            </c:strRef>
          </c:tx>
          <c:explosion val="25"/>
          <c:dPt>
            <c:idx val="0"/>
            <c:spPr>
              <a:solidFill>
                <a:srgbClr val="FFFF00"/>
              </a:solidFill>
            </c:spPr>
          </c:dPt>
          <c:dLbls>
            <c:showVal val="1"/>
            <c:showLeaderLines val="1"/>
          </c:dLbls>
          <c:cat>
            <c:strRef>
              <c:f>Tabelle1!$A$2:$A$3</c:f>
              <c:strCache>
                <c:ptCount val="2"/>
                <c:pt idx="0">
                  <c:v>Österreich</c:v>
                </c:pt>
                <c:pt idx="1">
                  <c:v>Österreich mit Migrationshintergrund bzw. Nichtösterreich</c:v>
                </c:pt>
              </c:strCache>
            </c:strRef>
          </c:cat>
          <c:val>
            <c:numRef>
              <c:f>Tabelle1!$B$2:$B$3</c:f>
              <c:numCache>
                <c:formatCode>0%</c:formatCode>
                <c:ptCount val="2"/>
                <c:pt idx="0">
                  <c:v>0.74000000000000044</c:v>
                </c:pt>
                <c:pt idx="1">
                  <c:v>0.26</c:v>
                </c:pt>
              </c:numCache>
            </c:numRef>
          </c:val>
        </c:ser>
      </c:pie3DChart>
    </c:plotArea>
    <c:legend>
      <c:legendPos val="r"/>
      <c:layout/>
    </c:legend>
    <c:plotVisOnly val="1"/>
  </c:chart>
  <c:txPr>
    <a:bodyPr/>
    <a:lstStyle/>
    <a:p>
      <a:pPr>
        <a:defRPr sz="1800"/>
      </a:pPr>
      <a:endParaRPr lang="de-DE"/>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1"/>
            <a:ext cx="2889938"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777607" y="1"/>
            <a:ext cx="2889938"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lgn="r">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8843"/>
            <a:ext cx="2889938"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777607" y="9428843"/>
            <a:ext cx="2889938"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lgn="r">
              <a:defRPr sz="1200">
                <a:latin typeface="Arial" charset="0"/>
              </a:defRPr>
            </a:lvl1pPr>
          </a:lstStyle>
          <a:p>
            <a:pPr>
              <a:defRPr/>
            </a:pPr>
            <a:fld id="{AE597ACA-AA0E-4DAF-BE22-140AD19E4E86}" type="slidenum">
              <a:rPr lang="de-AT"/>
              <a:pPr>
                <a:defRPr/>
              </a:pPr>
              <a:t>‹Nr.›</a:t>
            </a:fld>
            <a:endParaRPr lang="de-AT"/>
          </a:p>
        </p:txBody>
      </p:sp>
    </p:spTree>
    <p:extLst>
      <p:ext uri="{BB962C8B-B14F-4D97-AF65-F5344CB8AC3E}">
        <p14:creationId xmlns:p14="http://schemas.microsoft.com/office/powerpoint/2010/main" xmlns="" val="44067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2889938"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777607" y="1"/>
            <a:ext cx="2889938"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lgn="r">
              <a:defRPr sz="1200">
                <a:latin typeface="Arial" charset="0"/>
              </a:defRPr>
            </a:lvl1pPr>
          </a:lstStyle>
          <a:p>
            <a:pPr>
              <a:defRPr/>
            </a:pPr>
            <a:endParaRPr lang="de-AT"/>
          </a:p>
        </p:txBody>
      </p:sp>
      <p:sp>
        <p:nvSpPr>
          <p:cNvPr id="4403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66909" y="4716049"/>
            <a:ext cx="5335270" cy="4465523"/>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41990" name="Rectangle 6"/>
          <p:cNvSpPr>
            <a:spLocks noGrp="1" noChangeArrowheads="1"/>
          </p:cNvSpPr>
          <p:nvPr>
            <p:ph type="ftr" sz="quarter" idx="4"/>
          </p:nvPr>
        </p:nvSpPr>
        <p:spPr bwMode="auto">
          <a:xfrm>
            <a:off x="0" y="9428843"/>
            <a:ext cx="2889938"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777607" y="9428843"/>
            <a:ext cx="2889938"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lgn="r">
              <a:defRPr sz="1200">
                <a:latin typeface="Arial" charset="0"/>
              </a:defRPr>
            </a:lvl1pPr>
          </a:lstStyle>
          <a:p>
            <a:pPr>
              <a:defRPr/>
            </a:pPr>
            <a:fld id="{356BEFF7-B18E-4385-8194-DF675D29FE1F}" type="slidenum">
              <a:rPr lang="de-AT"/>
              <a:pPr>
                <a:defRPr/>
              </a:pPr>
              <a:t>‹Nr.›</a:t>
            </a:fld>
            <a:endParaRPr lang="de-AT"/>
          </a:p>
        </p:txBody>
      </p:sp>
    </p:spTree>
    <p:extLst>
      <p:ext uri="{BB962C8B-B14F-4D97-AF65-F5344CB8AC3E}">
        <p14:creationId xmlns:p14="http://schemas.microsoft.com/office/powerpoint/2010/main" xmlns="" val="2586755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89D2A70-BC95-4A79-B157-34E334A31242}" type="slidenum">
              <a:rPr lang="de-AT" smtClean="0"/>
              <a:pPr/>
              <a:t>1</a:t>
            </a:fld>
            <a:endParaRPr lang="de-AT" smtClean="0"/>
          </a:p>
        </p:txBody>
      </p:sp>
      <p:sp>
        <p:nvSpPr>
          <p:cNvPr id="45059" name="Rectangle 2"/>
          <p:cNvSpPr>
            <a:spLocks noGrp="1" noRot="1" noChangeAspect="1" noChangeArrowheads="1" noTextEdit="1"/>
          </p:cNvSpPr>
          <p:nvPr>
            <p:ph type="sldImg"/>
          </p:nvPr>
        </p:nvSpPr>
        <p:spPr>
          <a:xfrm>
            <a:off x="854075" y="744538"/>
            <a:ext cx="4960938" cy="3722687"/>
          </a:xfrm>
          <a:ln/>
        </p:spPr>
      </p:sp>
      <p:sp>
        <p:nvSpPr>
          <p:cNvPr id="450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10</a:t>
            </a:fld>
            <a:endParaRPr lang="de-A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11</a:t>
            </a:fld>
            <a:endParaRPr lang="de-A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12</a:t>
            </a:fld>
            <a:endParaRPr lang="de-A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13</a:t>
            </a:fld>
            <a:endParaRPr lang="de-A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14</a:t>
            </a:fld>
            <a:endParaRPr lang="de-A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15</a:t>
            </a:fld>
            <a:endParaRPr lang="de-A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16</a:t>
            </a:fld>
            <a:endParaRPr lang="de-A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17</a:t>
            </a:fld>
            <a:endParaRPr lang="de-A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18</a:t>
            </a:fld>
            <a:endParaRPr lang="de-A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19</a:t>
            </a:fld>
            <a:endParaRPr lang="de-A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a:t>
            </a:fld>
            <a:endParaRPr lang="de-A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20</a:t>
            </a:fld>
            <a:endParaRPr lang="de-A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21</a:t>
            </a:fld>
            <a:endParaRPr lang="de-A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23</a:t>
            </a:fld>
            <a:endParaRPr lang="de-A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24</a:t>
            </a:fld>
            <a:endParaRPr lang="de-A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25</a:t>
            </a:fld>
            <a:endParaRPr lang="de-A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26</a:t>
            </a:fld>
            <a:endParaRPr lang="de-A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27</a:t>
            </a:fld>
            <a:endParaRPr lang="de-A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28</a:t>
            </a:fld>
            <a:endParaRPr lang="de-A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29</a:t>
            </a:fld>
            <a:endParaRPr lang="de-A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30</a:t>
            </a:fld>
            <a:endParaRPr lang="de-A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3</a:t>
            </a:fld>
            <a:endParaRPr lang="de-A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4</a:t>
            </a:fld>
            <a:endParaRPr lang="de-A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5</a:t>
            </a:fld>
            <a:endParaRPr lang="de-A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6</a:t>
            </a:fld>
            <a:endParaRPr lang="de-A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7</a:t>
            </a:fld>
            <a:endParaRPr lang="de-A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8</a:t>
            </a:fld>
            <a:endParaRPr lang="de-A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9</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gif"/><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33" name="Picture 1" descr="C:\Users\RieglerR\AppData\Local\Microsoft\Windows\Temporary Internet Files\Content.Outlook\O9QW1TXI\FAV_07_mittel_cmyk.jpg"/>
          <p:cNvPicPr>
            <a:picLocks noChangeAspect="1" noChangeArrowheads="1"/>
          </p:cNvPicPr>
          <p:nvPr userDrawn="1"/>
        </p:nvPicPr>
        <p:blipFill>
          <a:blip r:embed="rId2" cstate="print"/>
          <a:srcRect/>
          <a:stretch>
            <a:fillRect/>
          </a:stretch>
        </p:blipFill>
        <p:spPr bwMode="auto">
          <a:xfrm>
            <a:off x="371475" y="5543550"/>
            <a:ext cx="1190625" cy="623021"/>
          </a:xfrm>
          <a:prstGeom prst="rect">
            <a:avLst/>
          </a:prstGeom>
          <a:noFill/>
        </p:spPr>
      </p:pic>
      <p:sp>
        <p:nvSpPr>
          <p:cNvPr id="34" name="Text Box 28"/>
          <p:cNvSpPr txBox="1">
            <a:spLocks noChangeArrowheads="1"/>
          </p:cNvSpPr>
          <p:nvPr userDrawn="1"/>
        </p:nvSpPr>
        <p:spPr bwMode="auto">
          <a:xfrm>
            <a:off x="1647826" y="5684840"/>
            <a:ext cx="3352800" cy="338554"/>
          </a:xfrm>
          <a:prstGeom prst="rect">
            <a:avLst/>
          </a:prstGeom>
          <a:noFill/>
          <a:ln w="9525">
            <a:noFill/>
            <a:miter lim="800000"/>
            <a:headEnd/>
            <a:tailEnd/>
          </a:ln>
          <a:effectLst/>
        </p:spPr>
        <p:txBody>
          <a:bodyPr wrap="square">
            <a:spAutoFit/>
          </a:bodyPr>
          <a:lstStyle/>
          <a:p>
            <a:pPr algn="ctr">
              <a:lnSpc>
                <a:spcPct val="100000"/>
              </a:lnSpc>
            </a:pPr>
            <a:r>
              <a:rPr lang="de-DE" sz="1600" b="1" kern="1200" dirty="0" smtClean="0">
                <a:solidFill>
                  <a:schemeClr val="tx1"/>
                </a:solidFill>
                <a:latin typeface="Trebuchet MS" pitchFamily="34" charset="0"/>
                <a:ea typeface="+mn-ea"/>
                <a:cs typeface="+mn-cs"/>
              </a:rPr>
              <a:t>eine Gemeinschaftsinitiative von</a:t>
            </a:r>
            <a:endParaRPr lang="de-AT" sz="1600" b="1" dirty="0">
              <a:solidFill>
                <a:schemeClr val="tx1"/>
              </a:solidFill>
              <a:latin typeface="Trebuchet MS" pitchFamily="34" charset="0"/>
            </a:endParaRPr>
          </a:p>
        </p:txBody>
      </p:sp>
      <p:grpSp>
        <p:nvGrpSpPr>
          <p:cNvPr id="26" name="Gruppieren 25"/>
          <p:cNvGrpSpPr/>
          <p:nvPr userDrawn="1"/>
        </p:nvGrpSpPr>
        <p:grpSpPr>
          <a:xfrm>
            <a:off x="5035440" y="5551643"/>
            <a:ext cx="3827155" cy="572932"/>
            <a:chOff x="5035440" y="5551643"/>
            <a:chExt cx="3827155" cy="572932"/>
          </a:xfrm>
        </p:grpSpPr>
        <p:pic>
          <p:nvPicPr>
            <p:cNvPr id="31" name="Picture 23" descr="Landeslogo OÖ 6cm"/>
            <p:cNvPicPr>
              <a:picLocks noChangeAspect="1" noChangeArrowheads="1"/>
            </p:cNvPicPr>
            <p:nvPr userDrawn="1"/>
          </p:nvPicPr>
          <p:blipFill>
            <a:blip r:embed="rId3" cstate="print"/>
            <a:srcRect/>
            <a:stretch>
              <a:fillRect/>
            </a:stretch>
          </p:blipFill>
          <p:spPr bwMode="auto">
            <a:xfrm>
              <a:off x="5930162" y="5566792"/>
              <a:ext cx="1052803" cy="542157"/>
            </a:xfrm>
            <a:prstGeom prst="rect">
              <a:avLst/>
            </a:prstGeom>
            <a:noFill/>
            <a:ln w="9525">
              <a:noFill/>
              <a:miter lim="800000"/>
              <a:headEnd/>
              <a:tailEnd/>
            </a:ln>
          </p:spPr>
        </p:pic>
        <p:pic>
          <p:nvPicPr>
            <p:cNvPr id="32" name="Picture 24" descr="WKOOE_2003"/>
            <p:cNvPicPr>
              <a:picLocks noChangeAspect="1" noChangeArrowheads="1"/>
            </p:cNvPicPr>
            <p:nvPr userDrawn="1"/>
          </p:nvPicPr>
          <p:blipFill>
            <a:blip r:embed="rId4" cstate="print"/>
            <a:srcRect/>
            <a:stretch>
              <a:fillRect/>
            </a:stretch>
          </p:blipFill>
          <p:spPr bwMode="auto">
            <a:xfrm>
              <a:off x="7067188" y="5562600"/>
              <a:ext cx="1795407" cy="537965"/>
            </a:xfrm>
            <a:prstGeom prst="rect">
              <a:avLst/>
            </a:prstGeom>
            <a:noFill/>
            <a:ln w="9525">
              <a:noFill/>
              <a:miter lim="800000"/>
              <a:headEnd/>
              <a:tailEnd/>
            </a:ln>
          </p:spPr>
        </p:pic>
        <p:pic>
          <p:nvPicPr>
            <p:cNvPr id="55297" name="Picture 1" descr="C:\Users\RieglerR\AppData\Local\Microsoft\Windows\Temporary Internet Files\Content.Outlook\O9QW1TXI\AK-O-100_100-2c.jpg"/>
            <p:cNvPicPr>
              <a:picLocks noChangeAspect="1" noChangeArrowheads="1"/>
            </p:cNvPicPr>
            <p:nvPr userDrawn="1"/>
          </p:nvPicPr>
          <p:blipFill>
            <a:blip r:embed="rId5" cstate="print"/>
            <a:srcRect/>
            <a:stretch>
              <a:fillRect/>
            </a:stretch>
          </p:blipFill>
          <p:spPr bwMode="auto">
            <a:xfrm>
              <a:off x="5035440" y="5551643"/>
              <a:ext cx="701329" cy="572932"/>
            </a:xfrm>
            <a:prstGeom prst="rect">
              <a:avLst/>
            </a:prstGeom>
            <a:noFill/>
          </p:spPr>
        </p:pic>
      </p:grpSp>
      <p:grpSp>
        <p:nvGrpSpPr>
          <p:cNvPr id="29" name="Gruppieren 28"/>
          <p:cNvGrpSpPr/>
          <p:nvPr userDrawn="1"/>
        </p:nvGrpSpPr>
        <p:grpSpPr>
          <a:xfrm>
            <a:off x="186140" y="1445785"/>
            <a:ext cx="8854497" cy="2707419"/>
            <a:chOff x="186140" y="1445785"/>
            <a:chExt cx="8854497" cy="2707419"/>
          </a:xfrm>
        </p:grpSpPr>
        <p:pic>
          <p:nvPicPr>
            <p:cNvPr id="15" name="Bild 9" descr="28B_11_bricklayer_415x275.jpg"/>
            <p:cNvPicPr>
              <a:picLocks noChangeAspect="1" noChangeArrowheads="1"/>
            </p:cNvPicPr>
            <p:nvPr userDrawn="1"/>
          </p:nvPicPr>
          <p:blipFill>
            <a:blip r:embed="rId6" cstate="print">
              <a:lum bright="10000"/>
            </a:blip>
            <a:srcRect/>
            <a:stretch>
              <a:fillRect/>
            </a:stretch>
          </p:blipFill>
          <p:spPr bwMode="auto">
            <a:xfrm>
              <a:off x="6050545" y="1447136"/>
              <a:ext cx="1715577" cy="1359409"/>
            </a:xfrm>
            <a:prstGeom prst="rect">
              <a:avLst/>
            </a:prstGeom>
            <a:noFill/>
            <a:ln w="9525">
              <a:noFill/>
              <a:miter lim="800000"/>
              <a:headEnd/>
              <a:tailEnd/>
            </a:ln>
          </p:spPr>
        </p:pic>
        <p:pic>
          <p:nvPicPr>
            <p:cNvPr id="16" name="Bild 26" descr="128629-main_Full.jpg"/>
            <p:cNvPicPr>
              <a:picLocks noChangeAspect="1" noChangeArrowheads="1"/>
            </p:cNvPicPr>
            <p:nvPr userDrawn="1"/>
          </p:nvPicPr>
          <p:blipFill>
            <a:blip r:embed="rId7" cstate="print">
              <a:lum bright="10000"/>
            </a:blip>
            <a:srcRect/>
            <a:stretch>
              <a:fillRect/>
            </a:stretch>
          </p:blipFill>
          <p:spPr bwMode="auto">
            <a:xfrm>
              <a:off x="7760303" y="1450327"/>
              <a:ext cx="1224672" cy="1364434"/>
            </a:xfrm>
            <a:prstGeom prst="rect">
              <a:avLst/>
            </a:prstGeom>
            <a:noFill/>
            <a:ln w="9525">
              <a:noFill/>
              <a:miter lim="800000"/>
              <a:headEnd/>
              <a:tailEnd/>
            </a:ln>
          </p:spPr>
        </p:pic>
        <p:pic>
          <p:nvPicPr>
            <p:cNvPr id="17" name="Bild 61" descr="Information_Technology.jpg"/>
            <p:cNvPicPr>
              <a:picLocks noChangeAspect="1" noChangeArrowheads="1"/>
            </p:cNvPicPr>
            <p:nvPr userDrawn="1"/>
          </p:nvPicPr>
          <p:blipFill>
            <a:blip r:embed="rId8" cstate="print">
              <a:lum bright="10000"/>
            </a:blip>
            <a:srcRect/>
            <a:stretch>
              <a:fillRect/>
            </a:stretch>
          </p:blipFill>
          <p:spPr bwMode="auto">
            <a:xfrm>
              <a:off x="7914116" y="2814759"/>
              <a:ext cx="1071438" cy="1311968"/>
            </a:xfrm>
            <a:prstGeom prst="rect">
              <a:avLst/>
            </a:prstGeom>
            <a:noFill/>
            <a:ln w="9525">
              <a:noFill/>
              <a:miter lim="800000"/>
              <a:headEnd/>
              <a:tailEnd/>
            </a:ln>
          </p:spPr>
        </p:pic>
        <p:sp>
          <p:nvSpPr>
            <p:cNvPr id="18" name="Rectangle 5"/>
            <p:cNvSpPr>
              <a:spLocks noChangeArrowheads="1"/>
            </p:cNvSpPr>
            <p:nvPr userDrawn="1"/>
          </p:nvSpPr>
          <p:spPr bwMode="auto">
            <a:xfrm>
              <a:off x="2918133" y="1447136"/>
              <a:ext cx="6122504" cy="331226"/>
            </a:xfrm>
            <a:prstGeom prst="rect">
              <a:avLst/>
            </a:prstGeom>
            <a:noFill/>
            <a:ln w="9525">
              <a:noFill/>
              <a:miter lim="800000"/>
              <a:headEnd/>
              <a:tailEnd/>
            </a:ln>
            <a:effectLst/>
          </p:spPr>
          <p:txBody>
            <a:bodyPr wrap="none" anchor="ctr">
              <a:spAutoFit/>
            </a:bodyPr>
            <a:lstStyle/>
            <a:p>
              <a:pPr eaLnBrk="0" hangingPunct="0">
                <a:defRPr/>
              </a:pPr>
              <a:endParaRPr lang="de-DE"/>
            </a:p>
          </p:txBody>
        </p:sp>
        <p:pic>
          <p:nvPicPr>
            <p:cNvPr id="19" name="Bild 47" descr="Cooking%20class_j.jpg"/>
            <p:cNvPicPr>
              <a:picLocks noChangeAspect="1" noChangeArrowheads="1"/>
            </p:cNvPicPr>
            <p:nvPr userDrawn="1"/>
          </p:nvPicPr>
          <p:blipFill>
            <a:blip r:embed="rId9" cstate="print">
              <a:lum bright="10000"/>
            </a:blip>
            <a:srcRect/>
            <a:stretch>
              <a:fillRect/>
            </a:stretch>
          </p:blipFill>
          <p:spPr bwMode="auto">
            <a:xfrm>
              <a:off x="2847063" y="2800696"/>
              <a:ext cx="1530625" cy="1352508"/>
            </a:xfrm>
            <a:prstGeom prst="rect">
              <a:avLst/>
            </a:prstGeom>
            <a:noFill/>
            <a:ln w="9525">
              <a:noFill/>
              <a:miter lim="800000"/>
              <a:headEnd/>
              <a:tailEnd/>
            </a:ln>
          </p:spPr>
        </p:pic>
        <p:pic>
          <p:nvPicPr>
            <p:cNvPr id="22" name="Bild 62" descr="w_maschinenbau_10.JPG"/>
            <p:cNvPicPr>
              <a:picLocks noChangeAspect="1" noChangeArrowheads="1"/>
            </p:cNvPicPr>
            <p:nvPr userDrawn="1"/>
          </p:nvPicPr>
          <p:blipFill>
            <a:blip r:embed="rId10" cstate="print">
              <a:lum bright="10000"/>
            </a:blip>
            <a:srcRect l="29726" t="14247" r="21515"/>
            <a:stretch>
              <a:fillRect/>
            </a:stretch>
          </p:blipFill>
          <p:spPr bwMode="auto">
            <a:xfrm>
              <a:off x="2839363" y="1448973"/>
              <a:ext cx="962858" cy="1359409"/>
            </a:xfrm>
            <a:prstGeom prst="rect">
              <a:avLst/>
            </a:prstGeom>
            <a:noFill/>
            <a:ln w="9525">
              <a:noFill/>
              <a:miter lim="800000"/>
              <a:headEnd/>
              <a:tailEnd/>
            </a:ln>
          </p:spPr>
        </p:pic>
        <p:sp>
          <p:nvSpPr>
            <p:cNvPr id="23" name="Rectangle 11"/>
            <p:cNvSpPr>
              <a:spLocks noChangeArrowheads="1"/>
            </p:cNvSpPr>
            <p:nvPr userDrawn="1"/>
          </p:nvSpPr>
          <p:spPr bwMode="auto">
            <a:xfrm>
              <a:off x="2918133" y="1447136"/>
              <a:ext cx="6122504" cy="331226"/>
            </a:xfrm>
            <a:prstGeom prst="rect">
              <a:avLst/>
            </a:prstGeom>
            <a:noFill/>
            <a:ln w="9525">
              <a:noFill/>
              <a:miter lim="800000"/>
              <a:headEnd/>
              <a:tailEnd/>
            </a:ln>
            <a:effectLst/>
          </p:spPr>
          <p:txBody>
            <a:bodyPr wrap="none" anchor="ctr">
              <a:spAutoFit/>
            </a:bodyPr>
            <a:lstStyle/>
            <a:p>
              <a:pPr eaLnBrk="0" hangingPunct="0">
                <a:defRPr/>
              </a:pPr>
              <a:endParaRPr lang="de-DE"/>
            </a:p>
          </p:txBody>
        </p:sp>
        <p:pic>
          <p:nvPicPr>
            <p:cNvPr id="27" name="Picture 27"/>
            <p:cNvPicPr>
              <a:picLocks noChangeAspect="1" noChangeArrowheads="1"/>
            </p:cNvPicPr>
            <p:nvPr userDrawn="1"/>
          </p:nvPicPr>
          <p:blipFill>
            <a:blip r:embed="rId11" cstate="print"/>
            <a:srcRect l="1622" t="711" r="1118" b="980"/>
            <a:stretch>
              <a:fillRect/>
            </a:stretch>
          </p:blipFill>
          <p:spPr bwMode="auto">
            <a:xfrm>
              <a:off x="186140" y="2032620"/>
              <a:ext cx="2580914" cy="1489916"/>
            </a:xfrm>
            <a:prstGeom prst="rect">
              <a:avLst/>
            </a:prstGeom>
            <a:noFill/>
            <a:ln w="9525">
              <a:noFill/>
              <a:round/>
              <a:headEnd/>
              <a:tailEnd/>
            </a:ln>
            <a:effectLst/>
          </p:spPr>
        </p:pic>
        <p:pic>
          <p:nvPicPr>
            <p:cNvPr id="28" name="Picture 2" descr="http://portal.wko.at/workflow/Bilder/images/14/1596/wko_vatech_020_teaser_gr.jpg"/>
            <p:cNvPicPr>
              <a:picLocks noChangeAspect="1" noChangeArrowheads="1"/>
            </p:cNvPicPr>
            <p:nvPr userDrawn="1"/>
          </p:nvPicPr>
          <p:blipFill>
            <a:blip r:embed="rId12" cstate="print"/>
            <a:srcRect/>
            <a:stretch>
              <a:fillRect/>
            </a:stretch>
          </p:blipFill>
          <p:spPr bwMode="auto">
            <a:xfrm>
              <a:off x="3800735" y="1445785"/>
              <a:ext cx="2387763" cy="1361025"/>
            </a:xfrm>
            <a:prstGeom prst="rect">
              <a:avLst/>
            </a:prstGeom>
            <a:noFill/>
          </p:spPr>
        </p:pic>
        <p:pic>
          <p:nvPicPr>
            <p:cNvPr id="69634" name="Picture 2" descr="Verkäuferin/Verkäufer sowie Kauffrau im Einzelhandel/Kaufmann im Einzelhandel"/>
            <p:cNvPicPr>
              <a:picLocks noChangeAspect="1" noChangeArrowheads="1"/>
            </p:cNvPicPr>
            <p:nvPr userDrawn="1"/>
          </p:nvPicPr>
          <p:blipFill>
            <a:blip r:embed="rId13" cstate="print"/>
            <a:srcRect/>
            <a:stretch>
              <a:fillRect/>
            </a:stretch>
          </p:blipFill>
          <p:spPr bwMode="auto">
            <a:xfrm>
              <a:off x="6142907" y="2810785"/>
              <a:ext cx="1765191" cy="1323893"/>
            </a:xfrm>
            <a:prstGeom prst="rect">
              <a:avLst/>
            </a:prstGeom>
            <a:noFill/>
          </p:spPr>
        </p:pic>
        <p:pic>
          <p:nvPicPr>
            <p:cNvPr id="69636" name="Picture 4" descr="http://www.reisefuehrer-deutschland.de/bilder-tipps/mecklenburg-vorpommern/putbus-schlosspark.jpg"/>
            <p:cNvPicPr>
              <a:picLocks noChangeAspect="1" noChangeArrowheads="1"/>
            </p:cNvPicPr>
            <p:nvPr userDrawn="1"/>
          </p:nvPicPr>
          <p:blipFill>
            <a:blip r:embed="rId14" cstate="print"/>
            <a:srcRect/>
            <a:stretch>
              <a:fillRect/>
            </a:stretch>
          </p:blipFill>
          <p:spPr bwMode="auto">
            <a:xfrm>
              <a:off x="4381059" y="2805459"/>
              <a:ext cx="1768924" cy="1329220"/>
            </a:xfrm>
            <a:prstGeom prst="rect">
              <a:avLst/>
            </a:prstGeom>
            <a:noFill/>
          </p:spPr>
        </p:pic>
      </p:gr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26635" name="Line 11"/>
          <p:cNvSpPr>
            <a:spLocks noChangeShapeType="1"/>
          </p:cNvSpPr>
          <p:nvPr userDrawn="1"/>
        </p:nvSpPr>
        <p:spPr bwMode="auto">
          <a:xfrm flipH="1">
            <a:off x="0" y="666071"/>
            <a:ext cx="9144000" cy="0"/>
          </a:xfrm>
          <a:prstGeom prst="line">
            <a:avLst/>
          </a:prstGeom>
          <a:noFill/>
          <a:ln w="6350">
            <a:solidFill>
              <a:srgbClr val="4C5D68"/>
            </a:solidFill>
            <a:round/>
            <a:headEnd/>
            <a:tailEnd/>
          </a:ln>
          <a:effectLst/>
        </p:spPr>
        <p:txBody>
          <a:bodyPr/>
          <a:lstStyle/>
          <a:p>
            <a:pPr>
              <a:defRPr/>
            </a:pPr>
            <a:endParaRPr lang="de-DE"/>
          </a:p>
        </p:txBody>
      </p:sp>
      <p:sp>
        <p:nvSpPr>
          <p:cNvPr id="20" name="Line 11"/>
          <p:cNvSpPr>
            <a:spLocks noChangeShapeType="1"/>
          </p:cNvSpPr>
          <p:nvPr userDrawn="1"/>
        </p:nvSpPr>
        <p:spPr bwMode="auto">
          <a:xfrm flipH="1">
            <a:off x="0" y="6045200"/>
            <a:ext cx="9144000" cy="0"/>
          </a:xfrm>
          <a:prstGeom prst="line">
            <a:avLst/>
          </a:prstGeom>
          <a:noFill/>
          <a:ln w="9525">
            <a:solidFill>
              <a:srgbClr val="4C5D68"/>
            </a:solidFill>
            <a:round/>
            <a:headEnd/>
            <a:tailEnd/>
          </a:ln>
          <a:effectLst/>
        </p:spPr>
        <p:txBody>
          <a:bodyPr/>
          <a:lstStyle/>
          <a:p>
            <a:pPr>
              <a:defRPr/>
            </a:pPr>
            <a:endParaRPr lang="de-DE"/>
          </a:p>
        </p:txBody>
      </p:sp>
      <p:pic>
        <p:nvPicPr>
          <p:cNvPr id="12" name="Picture 27"/>
          <p:cNvPicPr>
            <a:picLocks noChangeAspect="1" noChangeArrowheads="1"/>
          </p:cNvPicPr>
          <p:nvPr userDrawn="1"/>
        </p:nvPicPr>
        <p:blipFill>
          <a:blip r:embed="rId14" cstate="print"/>
          <a:srcRect l="1622" t="711" r="1118" b="980"/>
          <a:stretch>
            <a:fillRect/>
          </a:stretch>
        </p:blipFill>
        <p:spPr bwMode="auto">
          <a:xfrm>
            <a:off x="8014915" y="15903"/>
            <a:ext cx="1089329" cy="628850"/>
          </a:xfrm>
          <a:prstGeom prst="rect">
            <a:avLst/>
          </a:prstGeom>
          <a:noFill/>
          <a:ln w="9525">
            <a:noFill/>
            <a:round/>
            <a:headEnd/>
            <a:tailEnd/>
          </a:ln>
          <a:effectLst/>
        </p:spPr>
      </p:pic>
      <p:grpSp>
        <p:nvGrpSpPr>
          <p:cNvPr id="25" name="Gruppieren 24"/>
          <p:cNvGrpSpPr/>
          <p:nvPr userDrawn="1"/>
        </p:nvGrpSpPr>
        <p:grpSpPr>
          <a:xfrm>
            <a:off x="458936" y="6155777"/>
            <a:ext cx="8491120" cy="623021"/>
            <a:chOff x="458936" y="6155777"/>
            <a:chExt cx="8491120" cy="623021"/>
          </a:xfrm>
        </p:grpSpPr>
        <p:pic>
          <p:nvPicPr>
            <p:cNvPr id="15" name="Picture 1" descr="C:\Users\RieglerR\AppData\Local\Microsoft\Windows\Temporary Internet Files\Content.Outlook\O9QW1TXI\FAV_07_mittel_cmyk.jpg"/>
            <p:cNvPicPr>
              <a:picLocks noChangeAspect="1" noChangeArrowheads="1"/>
            </p:cNvPicPr>
            <p:nvPr userDrawn="1"/>
          </p:nvPicPr>
          <p:blipFill>
            <a:blip r:embed="rId15" cstate="print"/>
            <a:srcRect/>
            <a:stretch>
              <a:fillRect/>
            </a:stretch>
          </p:blipFill>
          <p:spPr bwMode="auto">
            <a:xfrm>
              <a:off x="458936" y="6155777"/>
              <a:ext cx="1190625" cy="623021"/>
            </a:xfrm>
            <a:prstGeom prst="rect">
              <a:avLst/>
            </a:prstGeom>
            <a:noFill/>
          </p:spPr>
        </p:pic>
        <p:sp>
          <p:nvSpPr>
            <p:cNvPr id="16" name="Text Box 28"/>
            <p:cNvSpPr txBox="1">
              <a:spLocks noChangeArrowheads="1"/>
            </p:cNvSpPr>
            <p:nvPr userDrawn="1"/>
          </p:nvSpPr>
          <p:spPr bwMode="auto">
            <a:xfrm>
              <a:off x="1735287" y="6297067"/>
              <a:ext cx="3352800" cy="338554"/>
            </a:xfrm>
            <a:prstGeom prst="rect">
              <a:avLst/>
            </a:prstGeom>
            <a:noFill/>
            <a:ln w="9525">
              <a:noFill/>
              <a:miter lim="800000"/>
              <a:headEnd/>
              <a:tailEnd/>
            </a:ln>
            <a:effectLst/>
          </p:spPr>
          <p:txBody>
            <a:bodyPr wrap="square">
              <a:spAutoFit/>
            </a:bodyPr>
            <a:lstStyle/>
            <a:p>
              <a:pPr algn="ctr">
                <a:lnSpc>
                  <a:spcPct val="100000"/>
                </a:lnSpc>
              </a:pPr>
              <a:r>
                <a:rPr lang="de-DE" sz="1600" b="0" i="1" kern="1200" dirty="0" smtClean="0">
                  <a:solidFill>
                    <a:schemeClr val="tx1"/>
                  </a:solidFill>
                  <a:latin typeface="Trebuchet MS" pitchFamily="34" charset="0"/>
                  <a:ea typeface="+mn-ea"/>
                  <a:cs typeface="+mn-cs"/>
                </a:rPr>
                <a:t>eine Gemeinschaftsinitiative von</a:t>
              </a:r>
              <a:endParaRPr lang="de-AT" sz="1600" b="0" i="1" dirty="0">
                <a:solidFill>
                  <a:schemeClr val="tx1"/>
                </a:solidFill>
                <a:latin typeface="Trebuchet MS" pitchFamily="34" charset="0"/>
              </a:endParaRPr>
            </a:p>
          </p:txBody>
        </p:sp>
        <p:grpSp>
          <p:nvGrpSpPr>
            <p:cNvPr id="19" name="Gruppieren 18"/>
            <p:cNvGrpSpPr/>
            <p:nvPr userDrawn="1"/>
          </p:nvGrpSpPr>
          <p:grpSpPr>
            <a:xfrm>
              <a:off x="5122901" y="6163870"/>
              <a:ext cx="3827155" cy="572932"/>
              <a:chOff x="5035440" y="5551643"/>
              <a:chExt cx="3827155" cy="572932"/>
            </a:xfrm>
          </p:grpSpPr>
          <p:pic>
            <p:nvPicPr>
              <p:cNvPr id="21" name="Picture 23" descr="Landeslogo OÖ 6cm"/>
              <p:cNvPicPr>
                <a:picLocks noChangeAspect="1" noChangeArrowheads="1"/>
              </p:cNvPicPr>
              <p:nvPr userDrawn="1"/>
            </p:nvPicPr>
            <p:blipFill>
              <a:blip r:embed="rId16" cstate="print"/>
              <a:srcRect/>
              <a:stretch>
                <a:fillRect/>
              </a:stretch>
            </p:blipFill>
            <p:spPr bwMode="auto">
              <a:xfrm>
                <a:off x="5930162" y="5566792"/>
                <a:ext cx="1052803" cy="542157"/>
              </a:xfrm>
              <a:prstGeom prst="rect">
                <a:avLst/>
              </a:prstGeom>
              <a:noFill/>
              <a:ln w="9525">
                <a:noFill/>
                <a:miter lim="800000"/>
                <a:headEnd/>
                <a:tailEnd/>
              </a:ln>
            </p:spPr>
          </p:pic>
          <p:pic>
            <p:nvPicPr>
              <p:cNvPr id="22" name="Picture 24" descr="WKOOE_2003"/>
              <p:cNvPicPr>
                <a:picLocks noChangeAspect="1" noChangeArrowheads="1"/>
              </p:cNvPicPr>
              <p:nvPr userDrawn="1"/>
            </p:nvPicPr>
            <p:blipFill>
              <a:blip r:embed="rId17" cstate="print"/>
              <a:srcRect/>
              <a:stretch>
                <a:fillRect/>
              </a:stretch>
            </p:blipFill>
            <p:spPr bwMode="auto">
              <a:xfrm>
                <a:off x="7067188" y="5562600"/>
                <a:ext cx="1795407" cy="537965"/>
              </a:xfrm>
              <a:prstGeom prst="rect">
                <a:avLst/>
              </a:prstGeom>
              <a:noFill/>
              <a:ln w="9525">
                <a:noFill/>
                <a:miter lim="800000"/>
                <a:headEnd/>
                <a:tailEnd/>
              </a:ln>
            </p:spPr>
          </p:pic>
          <p:pic>
            <p:nvPicPr>
              <p:cNvPr id="23" name="Picture 1" descr="C:\Users\RieglerR\AppData\Local\Microsoft\Windows\Temporary Internet Files\Content.Outlook\O9QW1TXI\AK-O-100_100-2c.jpg"/>
              <p:cNvPicPr>
                <a:picLocks noChangeAspect="1" noChangeArrowheads="1"/>
              </p:cNvPicPr>
              <p:nvPr userDrawn="1"/>
            </p:nvPicPr>
            <p:blipFill>
              <a:blip r:embed="rId18" cstate="print"/>
              <a:srcRect/>
              <a:stretch>
                <a:fillRect/>
              </a:stretch>
            </p:blipFill>
            <p:spPr bwMode="auto">
              <a:xfrm>
                <a:off x="5035440" y="5551643"/>
                <a:ext cx="701329" cy="572932"/>
              </a:xfrm>
              <a:prstGeom prst="rect">
                <a:avLst/>
              </a:prstGeom>
              <a:noFill/>
            </p:spPr>
          </p:pic>
        </p:grpSp>
      </p:grpSp>
    </p:spTree>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000">
          <a:solidFill>
            <a:srgbClr val="4C5D68"/>
          </a:solidFill>
          <a:latin typeface="+mj-lt"/>
          <a:ea typeface="+mj-ea"/>
          <a:cs typeface="+mj-cs"/>
        </a:defRPr>
      </a:lvl1pPr>
      <a:lvl2pPr algn="l" rtl="0" eaLnBrk="0" fontAlgn="base" hangingPunct="0">
        <a:lnSpc>
          <a:spcPct val="80000"/>
        </a:lnSpc>
        <a:spcBef>
          <a:spcPct val="0"/>
        </a:spcBef>
        <a:spcAft>
          <a:spcPct val="0"/>
        </a:spcAft>
        <a:defRPr sz="3000">
          <a:solidFill>
            <a:srgbClr val="4C5D68"/>
          </a:solidFill>
          <a:latin typeface="Trebuchet MS" pitchFamily="34" charset="0"/>
        </a:defRPr>
      </a:lvl2pPr>
      <a:lvl3pPr algn="l" rtl="0" eaLnBrk="0" fontAlgn="base" hangingPunct="0">
        <a:lnSpc>
          <a:spcPct val="80000"/>
        </a:lnSpc>
        <a:spcBef>
          <a:spcPct val="0"/>
        </a:spcBef>
        <a:spcAft>
          <a:spcPct val="0"/>
        </a:spcAft>
        <a:defRPr sz="3000">
          <a:solidFill>
            <a:srgbClr val="4C5D68"/>
          </a:solidFill>
          <a:latin typeface="Trebuchet MS" pitchFamily="34" charset="0"/>
        </a:defRPr>
      </a:lvl3pPr>
      <a:lvl4pPr algn="l" rtl="0" eaLnBrk="0" fontAlgn="base" hangingPunct="0">
        <a:lnSpc>
          <a:spcPct val="80000"/>
        </a:lnSpc>
        <a:spcBef>
          <a:spcPct val="0"/>
        </a:spcBef>
        <a:spcAft>
          <a:spcPct val="0"/>
        </a:spcAft>
        <a:defRPr sz="3000">
          <a:solidFill>
            <a:srgbClr val="4C5D68"/>
          </a:solidFill>
          <a:latin typeface="Trebuchet MS" pitchFamily="34" charset="0"/>
        </a:defRPr>
      </a:lvl4pPr>
      <a:lvl5pPr algn="l" rtl="0" eaLnBrk="0" fontAlgn="base" hangingPunct="0">
        <a:lnSpc>
          <a:spcPct val="80000"/>
        </a:lnSpc>
        <a:spcBef>
          <a:spcPct val="0"/>
        </a:spcBef>
        <a:spcAft>
          <a:spcPct val="0"/>
        </a:spcAft>
        <a:defRPr sz="3000">
          <a:solidFill>
            <a:srgbClr val="4C5D68"/>
          </a:solidFill>
          <a:latin typeface="Trebuchet MS" pitchFamily="34" charset="0"/>
        </a:defRPr>
      </a:lvl5pPr>
      <a:lvl6pPr marL="457200" algn="l" rtl="0" fontAlgn="base">
        <a:lnSpc>
          <a:spcPct val="80000"/>
        </a:lnSpc>
        <a:spcBef>
          <a:spcPct val="0"/>
        </a:spcBef>
        <a:spcAft>
          <a:spcPct val="0"/>
        </a:spcAft>
        <a:defRPr sz="3000">
          <a:solidFill>
            <a:srgbClr val="4C5D68"/>
          </a:solidFill>
          <a:latin typeface="Trebuchet MS" pitchFamily="34" charset="0"/>
        </a:defRPr>
      </a:lvl6pPr>
      <a:lvl7pPr marL="914400" algn="l" rtl="0" fontAlgn="base">
        <a:lnSpc>
          <a:spcPct val="80000"/>
        </a:lnSpc>
        <a:spcBef>
          <a:spcPct val="0"/>
        </a:spcBef>
        <a:spcAft>
          <a:spcPct val="0"/>
        </a:spcAft>
        <a:defRPr sz="3000">
          <a:solidFill>
            <a:srgbClr val="4C5D68"/>
          </a:solidFill>
          <a:latin typeface="Trebuchet MS" pitchFamily="34" charset="0"/>
        </a:defRPr>
      </a:lvl7pPr>
      <a:lvl8pPr marL="1371600" algn="l" rtl="0" fontAlgn="base">
        <a:lnSpc>
          <a:spcPct val="80000"/>
        </a:lnSpc>
        <a:spcBef>
          <a:spcPct val="0"/>
        </a:spcBef>
        <a:spcAft>
          <a:spcPct val="0"/>
        </a:spcAft>
        <a:defRPr sz="3000">
          <a:solidFill>
            <a:srgbClr val="4C5D68"/>
          </a:solidFill>
          <a:latin typeface="Trebuchet MS" pitchFamily="34" charset="0"/>
        </a:defRPr>
      </a:lvl8pPr>
      <a:lvl9pPr marL="1828800" algn="l" rtl="0" fontAlgn="base">
        <a:lnSpc>
          <a:spcPct val="80000"/>
        </a:lnSpc>
        <a:spcBef>
          <a:spcPct val="0"/>
        </a:spcBef>
        <a:spcAft>
          <a:spcPct val="0"/>
        </a:spcAft>
        <a:defRPr sz="3000">
          <a:solidFill>
            <a:srgbClr val="4C5D68"/>
          </a:solidFill>
          <a:latin typeface="Trebuchet MS" pitchFamily="34" charset="0"/>
        </a:defRPr>
      </a:lvl9pPr>
    </p:titleStyle>
    <p:bodyStyle>
      <a:lvl1pPr marL="469900" indent="-469900" algn="l" rtl="0" eaLnBrk="0" fontAlgn="base" hangingPunct="0">
        <a:spcBef>
          <a:spcPct val="20000"/>
        </a:spcBef>
        <a:spcAft>
          <a:spcPct val="0"/>
        </a:spcAft>
        <a:buClr>
          <a:srgbClr val="ED1C24"/>
        </a:buClr>
        <a:buFont typeface="Wingdings" pitchFamily="2" charset="2"/>
        <a:buChar char="n"/>
        <a:defRPr sz="2200">
          <a:solidFill>
            <a:schemeClr val="tx1"/>
          </a:solidFill>
          <a:latin typeface="+mn-lt"/>
          <a:ea typeface="+mn-ea"/>
          <a:cs typeface="+mn-cs"/>
        </a:defRPr>
      </a:lvl1pPr>
      <a:lvl2pPr marL="908050" indent="-436563" algn="l" rtl="0" eaLnBrk="0" fontAlgn="base" hangingPunct="0">
        <a:spcBef>
          <a:spcPct val="20000"/>
        </a:spcBef>
        <a:spcAft>
          <a:spcPct val="0"/>
        </a:spcAft>
        <a:buClr>
          <a:srgbClr val="4C5D68"/>
        </a:buClr>
        <a:buFont typeface="Wingdings" pitchFamily="2" charset="2"/>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Font typeface="Times New Roman" pitchFamily="18" charset="0"/>
        <a:buChar char="–"/>
        <a:defRPr sz="20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pic>
        <p:nvPicPr>
          <p:cNvPr id="58371" name="Picture 3"/>
          <p:cNvPicPr>
            <a:picLocks noChangeAspect="1" noChangeArrowheads="1"/>
          </p:cNvPicPr>
          <p:nvPr/>
        </p:nvPicPr>
        <p:blipFill>
          <a:blip r:embed="rId3" cstate="print"/>
          <a:srcRect/>
          <a:stretch>
            <a:fillRect/>
          </a:stretch>
        </p:blipFill>
        <p:spPr bwMode="auto">
          <a:xfrm>
            <a:off x="2544418" y="848688"/>
            <a:ext cx="3657599" cy="5076524"/>
          </a:xfrm>
          <a:prstGeom prst="rect">
            <a:avLst/>
          </a:prstGeom>
          <a:noFill/>
          <a:ln w="9525">
            <a:noFill/>
            <a:miter lim="800000"/>
            <a:headEnd/>
            <a:tailEnd/>
          </a:ln>
        </p:spPr>
      </p:pic>
      <p:sp>
        <p:nvSpPr>
          <p:cNvPr id="5" name="Text Box 6"/>
          <p:cNvSpPr txBox="1">
            <a:spLocks noChangeArrowheads="1"/>
          </p:cNvSpPr>
          <p:nvPr/>
        </p:nvSpPr>
        <p:spPr bwMode="auto">
          <a:xfrm>
            <a:off x="238557" y="199193"/>
            <a:ext cx="4071937" cy="461665"/>
          </a:xfrm>
          <a:prstGeom prst="rect">
            <a:avLst/>
          </a:prstGeom>
          <a:solidFill>
            <a:srgbClr val="002060"/>
          </a:solidFill>
          <a:ln w="9525">
            <a:noFill/>
            <a:miter lim="800000"/>
            <a:headEnd/>
            <a:tailEnd/>
          </a:ln>
        </p:spPr>
        <p:txBody>
          <a:bodyPr>
            <a:spAutoFit/>
          </a:bodyPr>
          <a:lstStyle/>
          <a:p>
            <a:r>
              <a:rPr lang="de-AT" sz="2400" b="1" u="sng" dirty="0" smtClean="0">
                <a:solidFill>
                  <a:srgbClr val="FFFF00"/>
                </a:solidFill>
                <a:latin typeface="Trebuchet MS" pitchFamily="34" charset="0"/>
              </a:rPr>
              <a:t>Herzstück </a:t>
            </a:r>
            <a:r>
              <a:rPr lang="de-AT" sz="2400" b="1" u="sng" dirty="0" err="1" smtClean="0">
                <a:solidFill>
                  <a:srgbClr val="FFFF00"/>
                </a:solidFill>
                <a:latin typeface="Trebuchet MS" pitchFamily="34" charset="0"/>
              </a:rPr>
              <a:t>Portfolioarbeit</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 Box 6"/>
          <p:cNvSpPr txBox="1">
            <a:spLocks noChangeArrowheads="1"/>
          </p:cNvSpPr>
          <p:nvPr/>
        </p:nvSpPr>
        <p:spPr bwMode="auto">
          <a:xfrm>
            <a:off x="238557" y="199193"/>
            <a:ext cx="4071937" cy="461665"/>
          </a:xfrm>
          <a:prstGeom prst="rect">
            <a:avLst/>
          </a:prstGeom>
          <a:solidFill>
            <a:srgbClr val="002060"/>
          </a:solidFill>
          <a:ln w="9525">
            <a:noFill/>
            <a:miter lim="800000"/>
            <a:headEnd/>
            <a:tailEnd/>
          </a:ln>
        </p:spPr>
        <p:txBody>
          <a:bodyPr>
            <a:spAutoFit/>
          </a:bodyPr>
          <a:lstStyle/>
          <a:p>
            <a:r>
              <a:rPr lang="de-AT" sz="2400" b="1" u="sng" dirty="0" smtClean="0">
                <a:solidFill>
                  <a:srgbClr val="FFFF00"/>
                </a:solidFill>
                <a:latin typeface="Trebuchet MS" pitchFamily="34" charset="0"/>
              </a:rPr>
              <a:t>Herzstück </a:t>
            </a:r>
            <a:r>
              <a:rPr lang="de-AT" sz="2400" b="1" u="sng" dirty="0" err="1" smtClean="0">
                <a:solidFill>
                  <a:srgbClr val="FFFF00"/>
                </a:solidFill>
                <a:latin typeface="Trebuchet MS" pitchFamily="34" charset="0"/>
              </a:rPr>
              <a:t>Portfolioarbeit</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720435" y="705285"/>
            <a:ext cx="7703129" cy="523831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10" name="Textfeld 9"/>
          <p:cNvSpPr txBox="1"/>
          <p:nvPr/>
        </p:nvSpPr>
        <p:spPr>
          <a:xfrm>
            <a:off x="235529" y="983671"/>
            <a:ext cx="8603672" cy="5293757"/>
          </a:xfrm>
          <a:prstGeom prst="rect">
            <a:avLst/>
          </a:prstGeom>
          <a:noFill/>
        </p:spPr>
        <p:txBody>
          <a:bodyPr wrap="square" rtlCol="0">
            <a:spAutoFit/>
          </a:bodyPr>
          <a:lstStyle/>
          <a:p>
            <a:pPr marL="0" lvl="1"/>
            <a:r>
              <a:rPr lang="de-AT" sz="2000" b="1" u="sng" dirty="0" smtClean="0">
                <a:solidFill>
                  <a:srgbClr val="C00000"/>
                </a:solidFill>
                <a:latin typeface="Trebuchet MS" pitchFamily="34" charset="0"/>
                <a:ea typeface="Lucida Sans Unicode" charset="0"/>
                <a:cs typeface="Lucida Sans Unicode" charset="0"/>
              </a:rPr>
              <a:t>Betreuung der </a:t>
            </a:r>
            <a:r>
              <a:rPr lang="de-AT" sz="2000" b="1" u="sng" dirty="0" err="1" smtClean="0">
                <a:solidFill>
                  <a:srgbClr val="C00000"/>
                </a:solidFill>
                <a:latin typeface="Trebuchet MS" pitchFamily="34" charset="0"/>
                <a:ea typeface="Lucida Sans Unicode" charset="0"/>
                <a:cs typeface="Lucida Sans Unicode" charset="0"/>
              </a:rPr>
              <a:t>KlientInnen</a:t>
            </a:r>
            <a:r>
              <a:rPr lang="de-AT" sz="2000" b="1" u="sng" dirty="0" smtClean="0">
                <a:solidFill>
                  <a:srgbClr val="C00000"/>
                </a:solidFill>
                <a:latin typeface="Trebuchet MS" pitchFamily="34" charset="0"/>
                <a:ea typeface="Lucida Sans Unicode" charset="0"/>
                <a:cs typeface="Lucida Sans Unicode" charset="0"/>
              </a:rPr>
              <a:t> durch eigene Portfolio-</a:t>
            </a:r>
            <a:r>
              <a:rPr lang="de-AT" sz="2000" b="1" u="sng" dirty="0" err="1" smtClean="0">
                <a:solidFill>
                  <a:srgbClr val="C00000"/>
                </a:solidFill>
                <a:latin typeface="Trebuchet MS" pitchFamily="34" charset="0"/>
                <a:ea typeface="Lucida Sans Unicode" charset="0"/>
                <a:cs typeface="Lucida Sans Unicode" charset="0"/>
              </a:rPr>
              <a:t>TrainerInnen</a:t>
            </a:r>
            <a:endParaRPr lang="de-AT" sz="2000" b="1" u="sng" dirty="0" smtClean="0">
              <a:solidFill>
                <a:srgbClr val="C00000"/>
              </a:solidFill>
              <a:latin typeface="Trebuchet MS" pitchFamily="34" charset="0"/>
              <a:ea typeface="Lucida Sans Unicode" charset="0"/>
              <a:cs typeface="Lucida Sans Unicode" charset="0"/>
            </a:endParaRPr>
          </a:p>
          <a:p>
            <a:pPr marL="0" lvl="1"/>
            <a:endParaRPr lang="de-AT" sz="2400" b="1" dirty="0" smtClean="0">
              <a:solidFill>
                <a:srgbClr val="000099"/>
              </a:solidFill>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Begleitung und Unterstützung der </a:t>
            </a:r>
            <a:r>
              <a:rPr lang="de-AT" sz="1600" b="1" dirty="0" err="1" smtClean="0">
                <a:solidFill>
                  <a:srgbClr val="000000"/>
                </a:solidFill>
                <a:latin typeface="Trebuchet MS" pitchFamily="34" charset="0"/>
                <a:ea typeface="Lucida Sans Unicode" charset="0"/>
                <a:cs typeface="Lucida Sans Unicode" charset="0"/>
              </a:rPr>
              <a:t>TeilnehmerInnen</a:t>
            </a:r>
            <a:r>
              <a:rPr lang="de-AT" sz="1600" b="1" dirty="0" smtClean="0">
                <a:solidFill>
                  <a:srgbClr val="000000"/>
                </a:solidFill>
                <a:latin typeface="Trebuchet MS" pitchFamily="34" charset="0"/>
                <a:ea typeface="Lucida Sans Unicode" charset="0"/>
                <a:cs typeface="Lucida Sans Unicode" charset="0"/>
              </a:rPr>
              <a:t> bei der 		</a:t>
            </a:r>
            <a:r>
              <a:rPr lang="de-AT" sz="1600" b="1" dirty="0" err="1" smtClean="0">
                <a:solidFill>
                  <a:srgbClr val="000000"/>
                </a:solidFill>
                <a:latin typeface="Trebuchet MS" pitchFamily="34" charset="0"/>
                <a:ea typeface="Lucida Sans Unicode" charset="0"/>
                <a:cs typeface="Lucida Sans Unicode" charset="0"/>
              </a:rPr>
              <a:t>Portfolioerstellung</a:t>
            </a:r>
            <a:r>
              <a:rPr lang="de-AT" sz="1600" b="1" dirty="0" smtClean="0">
                <a:solidFill>
                  <a:srgbClr val="000000"/>
                </a:solidFill>
                <a:latin typeface="Trebuchet MS" pitchFamily="34" charset="0"/>
                <a:ea typeface="Lucida Sans Unicode" charset="0"/>
                <a:cs typeface="Lucida Sans Unicode" charset="0"/>
              </a:rPr>
              <a:t>  in den Workshops</a:t>
            </a:r>
          </a:p>
          <a:p>
            <a:pPr marL="608013" lvl="1" indent="-150813">
              <a:buFont typeface="Wingdings" pitchFamily="2" charset="2"/>
              <a:buChar char="ü"/>
            </a:pPr>
            <a:endParaRPr lang="de-AT" sz="16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Ansprechpartnerrolle für die </a:t>
            </a:r>
            <a:r>
              <a:rPr lang="de-AT" sz="1600" b="1" dirty="0" err="1" smtClean="0">
                <a:solidFill>
                  <a:srgbClr val="000000"/>
                </a:solidFill>
                <a:latin typeface="Trebuchet MS" pitchFamily="34" charset="0"/>
                <a:ea typeface="Lucida Sans Unicode" charset="0"/>
                <a:cs typeface="Lucida Sans Unicode" charset="0"/>
              </a:rPr>
              <a:t>KlientInnen</a:t>
            </a:r>
            <a:r>
              <a:rPr lang="de-AT" sz="1600" b="1" dirty="0" smtClean="0">
                <a:solidFill>
                  <a:srgbClr val="000000"/>
                </a:solidFill>
                <a:latin typeface="Trebuchet MS" pitchFamily="34" charset="0"/>
                <a:ea typeface="Lucida Sans Unicode" charset="0"/>
                <a:cs typeface="Lucida Sans Unicode" charset="0"/>
              </a:rPr>
              <a:t>   </a:t>
            </a:r>
          </a:p>
          <a:p>
            <a:pPr marL="608013" lvl="1" indent="-150813">
              <a:buFont typeface="Wingdings" pitchFamily="2" charset="2"/>
              <a:buChar char="ü"/>
            </a:pPr>
            <a:endParaRPr lang="de-AT" sz="16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Auswerten der </a:t>
            </a:r>
            <a:r>
              <a:rPr lang="de-AT" sz="1600" b="1" dirty="0" err="1" smtClean="0">
                <a:solidFill>
                  <a:srgbClr val="000000"/>
                </a:solidFill>
                <a:latin typeface="Trebuchet MS" pitchFamily="34" charset="0"/>
                <a:ea typeface="Lucida Sans Unicode" charset="0"/>
                <a:cs typeface="Lucida Sans Unicode" charset="0"/>
              </a:rPr>
              <a:t>Portfolioergebnisse</a:t>
            </a: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Übermittlung der Auswertungsergebnisse und  </a:t>
            </a:r>
            <a:r>
              <a:rPr lang="de-AT" sz="1600" b="1" dirty="0" err="1" smtClean="0">
                <a:solidFill>
                  <a:srgbClr val="000000"/>
                </a:solidFill>
                <a:latin typeface="Trebuchet MS" pitchFamily="34" charset="0"/>
                <a:ea typeface="Lucida Sans Unicode" charset="0"/>
                <a:cs typeface="Lucida Sans Unicode" charset="0"/>
              </a:rPr>
              <a:t>Portfoliomappen</a:t>
            </a:r>
            <a:r>
              <a:rPr lang="de-AT" sz="1600" b="1" dirty="0" smtClean="0">
                <a:solidFill>
                  <a:srgbClr val="000000"/>
                </a:solidFill>
                <a:latin typeface="Trebuchet MS" pitchFamily="34" charset="0"/>
                <a:ea typeface="Lucida Sans Unicode" charset="0"/>
                <a:cs typeface="Lucida Sans Unicode" charset="0"/>
              </a:rPr>
              <a:t> an die jeweiligen </a:t>
            </a:r>
            <a:r>
              <a:rPr lang="de-AT" sz="1600" b="1" dirty="0" err="1" smtClean="0">
                <a:solidFill>
                  <a:srgbClr val="000000"/>
                </a:solidFill>
                <a:latin typeface="Trebuchet MS" pitchFamily="34" charset="0"/>
                <a:ea typeface="Lucida Sans Unicode" charset="0"/>
                <a:cs typeface="Lucida Sans Unicode" charset="0"/>
              </a:rPr>
              <a:t>PrüferInnen</a:t>
            </a:r>
            <a:r>
              <a:rPr lang="de-AT" sz="1600" b="1" dirty="0" smtClean="0">
                <a:solidFill>
                  <a:srgbClr val="000000"/>
                </a:solidFill>
                <a:latin typeface="Trebuchet MS" pitchFamily="34" charset="0"/>
                <a:ea typeface="Lucida Sans Unicode" charset="0"/>
                <a:cs typeface="Lucida Sans Unicode" charset="0"/>
              </a:rPr>
              <a:t> der </a:t>
            </a:r>
            <a:r>
              <a:rPr lang="de-AT" sz="1600" b="1" dirty="0" err="1" smtClean="0">
                <a:solidFill>
                  <a:srgbClr val="000000"/>
                </a:solidFill>
                <a:latin typeface="Trebuchet MS" pitchFamily="34" charset="0"/>
                <a:ea typeface="Lucida Sans Unicode" charset="0"/>
                <a:cs typeface="Lucida Sans Unicode" charset="0"/>
              </a:rPr>
              <a:t>lehrlingsstelle</a:t>
            </a:r>
            <a:endParaRPr lang="de-AT"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endParaRPr lang="de-AT" sz="16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Betreuung nach </a:t>
            </a:r>
            <a:r>
              <a:rPr lang="de-AT" sz="1600" b="1" dirty="0" smtClean="0">
                <a:solidFill>
                  <a:srgbClr val="000000"/>
                </a:solidFill>
                <a:latin typeface="Trebuchet MS" pitchFamily="34" charset="0"/>
                <a:ea typeface="Lucida Sans Unicode" charset="0"/>
                <a:cs typeface="Lucida Sans Unicode" charset="0"/>
              </a:rPr>
              <a:t>dem ersten „</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a:t>
            </a: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Organisation der Weiterbildungsberatungen für die </a:t>
            </a:r>
            <a:r>
              <a:rPr lang="de-AT" sz="1600" b="1" dirty="0" err="1" smtClean="0">
                <a:solidFill>
                  <a:srgbClr val="000000"/>
                </a:solidFill>
                <a:latin typeface="Trebuchet MS" pitchFamily="34" charset="0"/>
                <a:ea typeface="Lucida Sans Unicode" charset="0"/>
                <a:cs typeface="Lucida Sans Unicode" charset="0"/>
              </a:rPr>
              <a:t>TeilnehmerInnen</a:t>
            </a: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Dokumentation</a:t>
            </a:r>
            <a:endParaRPr lang="de-DE"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endParaRPr lang="de-AT" sz="1400" b="1" dirty="0" smtClean="0">
              <a:solidFill>
                <a:srgbClr val="000000"/>
              </a:solidFill>
              <a:latin typeface="Trebuchet MS" pitchFamily="34" charset="0"/>
              <a:ea typeface="Lucida Sans Unicode" charset="0"/>
              <a:cs typeface="Lucida Sans Unicode" charset="0"/>
            </a:endParaRPr>
          </a:p>
          <a:p>
            <a:pPr marL="0" lvl="1"/>
            <a:endParaRPr lang="de-AT" sz="2400" dirty="0" smtClean="0">
              <a:latin typeface="Trebuchet MS" pitchFamily="34" charset="0"/>
            </a:endParaRPr>
          </a:p>
          <a:p>
            <a:endParaRPr lang="de-AT" dirty="0"/>
          </a:p>
        </p:txBody>
      </p:sp>
      <p:sp>
        <p:nvSpPr>
          <p:cNvPr id="11" name="Text Box 6"/>
          <p:cNvSpPr txBox="1">
            <a:spLocks noChangeArrowheads="1"/>
          </p:cNvSpPr>
          <p:nvPr/>
        </p:nvSpPr>
        <p:spPr bwMode="auto">
          <a:xfrm>
            <a:off x="238557" y="199193"/>
            <a:ext cx="4071937" cy="461665"/>
          </a:xfrm>
          <a:prstGeom prst="rect">
            <a:avLst/>
          </a:prstGeom>
          <a:solidFill>
            <a:srgbClr val="002060"/>
          </a:solidFill>
          <a:ln w="9525">
            <a:noFill/>
            <a:miter lim="800000"/>
            <a:headEnd/>
            <a:tailEnd/>
          </a:ln>
        </p:spPr>
        <p:txBody>
          <a:bodyPr>
            <a:spAutoFit/>
          </a:bodyPr>
          <a:lstStyle/>
          <a:p>
            <a:r>
              <a:rPr lang="de-AT" sz="2400" b="1" u="sng" dirty="0" smtClean="0">
                <a:solidFill>
                  <a:srgbClr val="FFFF00"/>
                </a:solidFill>
                <a:latin typeface="Trebuchet MS" pitchFamily="34" charset="0"/>
              </a:rPr>
              <a:t>Herzstück </a:t>
            </a:r>
            <a:r>
              <a:rPr lang="de-AT" sz="2400" b="1" u="sng" dirty="0" err="1" smtClean="0">
                <a:solidFill>
                  <a:srgbClr val="FFFF00"/>
                </a:solidFill>
                <a:latin typeface="Trebuchet MS" pitchFamily="34" charset="0"/>
              </a:rPr>
              <a:t>Portfolioarbeit</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24702" y="199193"/>
            <a:ext cx="2185989" cy="461665"/>
          </a:xfrm>
          <a:prstGeom prst="rect">
            <a:avLst/>
          </a:prstGeom>
          <a:solidFill>
            <a:srgbClr val="002060"/>
          </a:solidFill>
          <a:ln w="9525">
            <a:noFill/>
            <a:miter lim="800000"/>
            <a:headEnd/>
            <a:tailEnd/>
          </a:ln>
        </p:spPr>
        <p:txBody>
          <a:bodyPr wrap="square">
            <a:spAutoFit/>
          </a:bodyPr>
          <a:lstStyle/>
          <a:p>
            <a:r>
              <a:rPr lang="de-AT" sz="2400" b="1" u="sng" dirty="0" err="1" smtClean="0">
                <a:solidFill>
                  <a:srgbClr val="FFFF00"/>
                </a:solidFill>
                <a:latin typeface="Trebuchet MS" pitchFamily="34" charset="0"/>
              </a:rPr>
              <a:t>Quali</a:t>
            </a:r>
            <a:r>
              <a:rPr lang="de-AT" sz="2400" b="1" u="sng" dirty="0" smtClean="0">
                <a:solidFill>
                  <a:srgbClr val="FFFF00"/>
                </a:solidFill>
                <a:latin typeface="Trebuchet MS" pitchFamily="34" charset="0"/>
              </a:rPr>
              <a:t>-Check </a:t>
            </a:r>
            <a:r>
              <a:rPr lang="de-AT" sz="1600" b="1" u="sng" dirty="0" smtClean="0">
                <a:solidFill>
                  <a:srgbClr val="FFFF00"/>
                </a:solidFill>
                <a:latin typeface="Trebuchet MS" pitchFamily="34" charset="0"/>
              </a:rPr>
              <a:t>I</a:t>
            </a:r>
            <a:r>
              <a:rPr lang="de-AT" sz="1600" b="1" u="sng" dirty="0" smtClean="0">
                <a:solidFill>
                  <a:srgbClr val="FFFF00"/>
                </a:solidFill>
                <a:latin typeface="Trebuchet MS" pitchFamily="34" charset="0"/>
              </a:rPr>
              <a:t>:</a:t>
            </a:r>
            <a:endParaRPr lang="de-AT" sz="1600" b="1" u="sng" dirty="0">
              <a:solidFill>
                <a:srgbClr val="FFFF00"/>
              </a:solidFill>
              <a:latin typeface="Trebuchet MS" pitchFamily="34" charset="0"/>
            </a:endParaRPr>
          </a:p>
        </p:txBody>
      </p:sp>
      <p:sp>
        <p:nvSpPr>
          <p:cNvPr id="9" name="Textfeld 8"/>
          <p:cNvSpPr txBox="1"/>
          <p:nvPr/>
        </p:nvSpPr>
        <p:spPr>
          <a:xfrm>
            <a:off x="235528" y="997526"/>
            <a:ext cx="8645236" cy="5509200"/>
          </a:xfrm>
          <a:prstGeom prst="rect">
            <a:avLst/>
          </a:prstGeom>
          <a:noFill/>
        </p:spPr>
        <p:txBody>
          <a:bodyPr wrap="square" rtlCol="0">
            <a:spAutoFit/>
          </a:bodyPr>
          <a:lstStyle/>
          <a:p>
            <a:r>
              <a:rPr lang="de-AT" sz="2000" b="1" u="sng" dirty="0" smtClean="0">
                <a:solidFill>
                  <a:srgbClr val="C00000"/>
                </a:solidFill>
                <a:latin typeface="Trebuchet MS" pitchFamily="34" charset="0"/>
                <a:ea typeface="Lucida Sans Unicode" charset="0"/>
                <a:cs typeface="Lucida Sans Unicode" charset="0"/>
              </a:rPr>
              <a:t>durch erfahrene </a:t>
            </a:r>
            <a:r>
              <a:rPr lang="de-AT" sz="2000" b="1" u="sng" dirty="0" err="1" smtClean="0">
                <a:solidFill>
                  <a:srgbClr val="C00000"/>
                </a:solidFill>
                <a:latin typeface="Trebuchet MS" pitchFamily="34" charset="0"/>
                <a:ea typeface="Lucida Sans Unicode" charset="0"/>
                <a:cs typeface="Lucida Sans Unicode" charset="0"/>
              </a:rPr>
              <a:t>PrüferInnen</a:t>
            </a:r>
            <a:r>
              <a:rPr lang="de-AT" sz="2000" b="1" u="sng" dirty="0" smtClean="0">
                <a:solidFill>
                  <a:srgbClr val="C00000"/>
                </a:solidFill>
                <a:latin typeface="Trebuchet MS" pitchFamily="34" charset="0"/>
                <a:ea typeface="Lucida Sans Unicode" charset="0"/>
                <a:cs typeface="Lucida Sans Unicode" charset="0"/>
              </a:rPr>
              <a:t> der Lehrlingsstelle der WKOÖ</a:t>
            </a:r>
          </a:p>
          <a:p>
            <a:endParaRPr lang="de-AT" b="1" dirty="0" smtClean="0">
              <a:solidFill>
                <a:srgbClr val="000099"/>
              </a:solidFill>
              <a:latin typeface="Trebuchet MS" pitchFamily="34" charset="0"/>
            </a:endParaRPr>
          </a:p>
          <a:p>
            <a:pPr marL="608013" lvl="1" indent="-150813"/>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Fachgespräch inkl. eventueller Arbeitsprobe über die </a:t>
            </a:r>
            <a:r>
              <a:rPr lang="de-AT" sz="1600" b="1" dirty="0" err="1" smtClean="0">
                <a:solidFill>
                  <a:srgbClr val="000000"/>
                </a:solidFill>
                <a:latin typeface="Trebuchet MS" pitchFamily="34" charset="0"/>
                <a:ea typeface="Lucida Sans Unicode" charset="0"/>
                <a:cs typeface="Lucida Sans Unicode" charset="0"/>
              </a:rPr>
              <a:t>Portfolioergebnisse</a:t>
            </a:r>
            <a:r>
              <a:rPr lang="de-AT" sz="1600" b="1" dirty="0" smtClean="0">
                <a:solidFill>
                  <a:srgbClr val="000000"/>
                </a:solidFill>
                <a:latin typeface="Trebuchet MS" pitchFamily="34" charset="0"/>
                <a:ea typeface="Lucida Sans Unicode" charset="0"/>
                <a:cs typeface="Lucida Sans Unicode" charset="0"/>
              </a:rPr>
              <a:t> analog zur Prüfungsordnung </a:t>
            </a:r>
          </a:p>
          <a:p>
            <a:pPr marL="608013" lvl="1" indent="-150813"/>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Beurteilung vorgelegter Zeugnisse und Dokumente</a:t>
            </a: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wenn mindestens 50% des Berufsbildes abgedeckt sind, „Weitergabe“ </a:t>
            </a:r>
          </a:p>
          <a:p>
            <a:pPr marL="908050" lvl="1" indent="-436563" eaLnBrk="0" hangingPunct="0">
              <a:buClr>
                <a:srgbClr val="4C5D68"/>
              </a:buClr>
            </a:pPr>
            <a:r>
              <a:rPr lang="de-AT" b="1" dirty="0" smtClean="0">
                <a:solidFill>
                  <a:srgbClr val="000000"/>
                </a:solidFill>
                <a:latin typeface="Trebuchet MS" pitchFamily="34" charset="0"/>
                <a:ea typeface="Lucida Sans Unicode" charset="0"/>
                <a:cs typeface="Lucida Sans Unicode" charset="0"/>
              </a:rPr>
              <a:t>	</a:t>
            </a:r>
            <a:r>
              <a:rPr lang="de-AT" sz="1600" b="1" dirty="0" smtClean="0">
                <a:solidFill>
                  <a:srgbClr val="000000"/>
                </a:solidFill>
                <a:latin typeface="Trebuchet MS" pitchFamily="34" charset="0"/>
                <a:ea typeface="Lucida Sans Unicode" charset="0"/>
                <a:cs typeface="Lucida Sans Unicode" charset="0"/>
              </a:rPr>
              <a:t> zur Aus- und Weiterbildungsberatung und Durchführung entsprechender Maßnahmen</a:t>
            </a: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eventuell Bestätigung der Ergebnisse analog „Teillehre“</a:t>
            </a: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bei unter 50%: Verweis auf anderen Bildungsweg</a:t>
            </a:r>
          </a:p>
          <a:p>
            <a:pPr marL="608013" lvl="1" indent="-150813">
              <a:buFont typeface="Wingdings" pitchFamily="2" charset="2"/>
              <a:buChar char="ü"/>
            </a:pPr>
            <a:endParaRPr lang="de-AT" sz="1400" dirty="0" smtClean="0">
              <a:latin typeface="Trebuchet MS" pitchFamily="34" charset="0"/>
            </a:endParaRPr>
          </a:p>
          <a:p>
            <a:pPr marL="608013" lvl="1" indent="-150813"/>
            <a:r>
              <a:rPr lang="de-AT" sz="1400" dirty="0" smtClean="0">
                <a:latin typeface="Trebuchet MS" pitchFamily="34" charset="0"/>
              </a:rPr>
              <a:t>		</a:t>
            </a:r>
            <a:r>
              <a:rPr lang="de-AT" sz="1600" b="1" u="sng" dirty="0" smtClean="0">
                <a:solidFill>
                  <a:srgbClr val="000099"/>
                </a:solidFill>
                <a:latin typeface="Trebuchet MS" pitchFamily="34" charset="0"/>
              </a:rPr>
              <a:t>Überraschend für das Projektteam: </a:t>
            </a:r>
          </a:p>
          <a:p>
            <a:pPr marL="608013" lvl="1" indent="-150813"/>
            <a:r>
              <a:rPr lang="de-AT" sz="1600" b="1" dirty="0" smtClean="0">
                <a:solidFill>
                  <a:srgbClr val="000099"/>
                </a:solidFill>
                <a:latin typeface="Trebuchet MS" pitchFamily="34" charset="0"/>
              </a:rPr>
              <a:t>		</a:t>
            </a:r>
          </a:p>
          <a:p>
            <a:pPr marL="608013" lvl="1" indent="-150813"/>
            <a:r>
              <a:rPr lang="de-AT" sz="1600" b="1" dirty="0" smtClean="0">
                <a:solidFill>
                  <a:srgbClr val="000099"/>
                </a:solidFill>
                <a:latin typeface="Trebuchet MS" pitchFamily="34" charset="0"/>
              </a:rPr>
              <a:t>		schon nach der ersten Überprüfung konnten</a:t>
            </a:r>
            <a:r>
              <a:rPr lang="de-DE" sz="1600" b="1" dirty="0" smtClean="0">
                <a:solidFill>
                  <a:srgbClr val="000099"/>
                </a:solidFill>
                <a:latin typeface="Trebuchet MS" pitchFamily="34" charset="0"/>
              </a:rPr>
              <a:t> </a:t>
            </a:r>
            <a:r>
              <a:rPr lang="de-DE" sz="1600" b="1" dirty="0" err="1" smtClean="0">
                <a:solidFill>
                  <a:srgbClr val="000099"/>
                </a:solidFill>
                <a:latin typeface="Trebuchet MS" pitchFamily="34" charset="0"/>
              </a:rPr>
              <a:t>Prüfungs</a:t>
            </a:r>
            <a:r>
              <a:rPr lang="de-DE" sz="1600" b="1" dirty="0" smtClean="0">
                <a:solidFill>
                  <a:srgbClr val="000099"/>
                </a:solidFill>
                <a:latin typeface="Trebuchet MS" pitchFamily="34" charset="0"/>
              </a:rPr>
              <a:t>/Lehrabschlusszeugnisse 	ausgestellt werden</a:t>
            </a:r>
            <a:endParaRPr lang="de-AT" sz="1600" dirty="0" smtClean="0">
              <a:latin typeface="Trebuchet MS" pitchFamily="34" charset="0"/>
            </a:endParaRPr>
          </a:p>
          <a:p>
            <a:endParaRPr lang="de-DE" b="1" dirty="0" smtClean="0">
              <a:solidFill>
                <a:srgbClr val="000099"/>
              </a:solidFill>
              <a:latin typeface="Trebuchet MS" pitchFamily="34" charset="0"/>
            </a:endParaRPr>
          </a:p>
          <a:p>
            <a:endParaRPr lang="de-AT"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24702" y="199193"/>
            <a:ext cx="2338389"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Weiterbildung:</a:t>
            </a:r>
            <a:endParaRPr lang="de-AT" sz="2400" b="1" u="sng" dirty="0">
              <a:solidFill>
                <a:srgbClr val="FFFF00"/>
              </a:solidFill>
              <a:latin typeface="Trebuchet MS" pitchFamily="34" charset="0"/>
            </a:endParaRPr>
          </a:p>
        </p:txBody>
      </p:sp>
      <p:sp>
        <p:nvSpPr>
          <p:cNvPr id="7" name="Text Box 6"/>
          <p:cNvSpPr txBox="1">
            <a:spLocks noChangeArrowheads="1"/>
          </p:cNvSpPr>
          <p:nvPr/>
        </p:nvSpPr>
        <p:spPr bwMode="auto">
          <a:xfrm>
            <a:off x="5028725" y="2680193"/>
            <a:ext cx="8672457" cy="1384995"/>
          </a:xfrm>
          <a:prstGeom prst="rect">
            <a:avLst/>
          </a:prstGeom>
          <a:noFill/>
          <a:ln w="9525">
            <a:noFill/>
            <a:miter lim="800000"/>
            <a:headEnd/>
            <a:tailEnd/>
          </a:ln>
        </p:spPr>
        <p:txBody>
          <a:bodyPr wrap="square">
            <a:spAutoFit/>
          </a:bodyPr>
          <a:lstStyle/>
          <a:p>
            <a:pPr marL="608013" lvl="1" indent="-150813">
              <a:buFont typeface="Wingdings" pitchFamily="2" charset="2"/>
              <a:buChar char="ü"/>
            </a:pPr>
            <a:endParaRPr lang="de-AT" sz="1400" dirty="0">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608013" lvl="1" indent="-150813"/>
            <a:r>
              <a:rPr lang="de-AT" sz="1400" b="1" dirty="0" smtClean="0">
                <a:solidFill>
                  <a:srgbClr val="000099"/>
                </a:solidFill>
                <a:latin typeface="Trebuchet MS" pitchFamily="34" charset="0"/>
              </a:rPr>
              <a:t>		</a:t>
            </a:r>
          </a:p>
          <a:p>
            <a:pPr marL="608013" lvl="1" indent="-150813"/>
            <a:r>
              <a:rPr lang="de-AT" sz="1400" b="1" dirty="0" smtClean="0">
                <a:solidFill>
                  <a:srgbClr val="000099"/>
                </a:solidFill>
                <a:latin typeface="Trebuchet MS" pitchFamily="34" charset="0"/>
              </a:rPr>
              <a:t>		</a:t>
            </a:r>
            <a:endParaRPr lang="de-AT" sz="1400" dirty="0">
              <a:latin typeface="Trebuchet MS" pitchFamily="34" charset="0"/>
            </a:endParaRPr>
          </a:p>
        </p:txBody>
      </p:sp>
      <p:sp>
        <p:nvSpPr>
          <p:cNvPr id="10" name="Textfeld 9"/>
          <p:cNvSpPr txBox="1"/>
          <p:nvPr/>
        </p:nvSpPr>
        <p:spPr>
          <a:xfrm>
            <a:off x="249381" y="983673"/>
            <a:ext cx="8492837" cy="4801314"/>
          </a:xfrm>
          <a:prstGeom prst="rect">
            <a:avLst/>
          </a:prstGeom>
          <a:noFill/>
        </p:spPr>
        <p:txBody>
          <a:bodyPr wrap="square" rtlCol="0">
            <a:spAutoFit/>
          </a:bodyPr>
          <a:lstStyle/>
          <a:p>
            <a:r>
              <a:rPr lang="de-AT" sz="2000" b="1" u="sng" dirty="0" smtClean="0">
                <a:solidFill>
                  <a:srgbClr val="C00000"/>
                </a:solidFill>
                <a:latin typeface="Trebuchet MS" pitchFamily="34" charset="0"/>
                <a:ea typeface="Lucida Sans Unicode" charset="0"/>
                <a:cs typeface="Lucida Sans Unicode" charset="0"/>
              </a:rPr>
              <a:t>Beratung durch </a:t>
            </a:r>
            <a:r>
              <a:rPr lang="de-AT" sz="2000" b="1" u="sng" dirty="0" err="1" smtClean="0">
                <a:solidFill>
                  <a:srgbClr val="C00000"/>
                </a:solidFill>
                <a:latin typeface="Trebuchet MS" pitchFamily="34" charset="0"/>
                <a:ea typeface="Lucida Sans Unicode" charset="0"/>
                <a:cs typeface="Lucida Sans Unicode" charset="0"/>
              </a:rPr>
              <a:t>ExpertInnen</a:t>
            </a:r>
            <a:r>
              <a:rPr lang="de-AT" sz="2000" b="1" u="sng" dirty="0" smtClean="0">
                <a:solidFill>
                  <a:srgbClr val="C00000"/>
                </a:solidFill>
                <a:latin typeface="Trebuchet MS" pitchFamily="34" charset="0"/>
                <a:ea typeface="Lucida Sans Unicode" charset="0"/>
                <a:cs typeface="Lucida Sans Unicode" charset="0"/>
              </a:rPr>
              <a:t> aus der Erwachsenenbildung</a:t>
            </a:r>
          </a:p>
          <a:p>
            <a:pPr marL="608013" lvl="1" indent="-150813"/>
            <a:endParaRPr lang="de-AT" sz="1400" dirty="0" smtClean="0">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Grundlage Ergebnis aus </a:t>
            </a:r>
            <a:r>
              <a:rPr lang="de-AT" sz="1600" b="1" dirty="0" smtClean="0">
                <a:solidFill>
                  <a:srgbClr val="000000"/>
                </a:solidFill>
                <a:latin typeface="Trebuchet MS" pitchFamily="34" charset="0"/>
                <a:ea typeface="Lucida Sans Unicode" charset="0"/>
                <a:cs typeface="Lucida Sans Unicode" charset="0"/>
              </a:rPr>
              <a:t>„</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 I</a:t>
            </a:r>
            <a:endParaRPr lang="de-DE"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endParaRPr lang="de-AT" sz="1400" dirty="0" smtClean="0">
              <a:latin typeface="Trebuchet MS" pitchFamily="34" charset="0"/>
            </a:endParaRPr>
          </a:p>
          <a:p>
            <a:pPr marL="608013" lvl="1" indent="-150813"/>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Erwerb der lt. </a:t>
            </a:r>
            <a:r>
              <a:rPr lang="de-AT" sz="1600" b="1" dirty="0" smtClean="0">
                <a:solidFill>
                  <a:srgbClr val="000000"/>
                </a:solidFill>
                <a:latin typeface="Trebuchet MS" pitchFamily="34" charset="0"/>
                <a:ea typeface="Lucida Sans Unicode" charset="0"/>
                <a:cs typeface="Lucida Sans Unicode" charset="0"/>
              </a:rPr>
              <a:t>„</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 I </a:t>
            </a:r>
            <a:r>
              <a:rPr lang="de-AT" sz="1600" b="1" dirty="0" smtClean="0">
                <a:solidFill>
                  <a:srgbClr val="000000"/>
                </a:solidFill>
                <a:latin typeface="Trebuchet MS" pitchFamily="34" charset="0"/>
                <a:ea typeface="Lucida Sans Unicode" charset="0"/>
                <a:cs typeface="Lucida Sans Unicode" charset="0"/>
              </a:rPr>
              <a:t>noch nicht vorhandenen Kenntnisse und Fertigkeiten 	</a:t>
            </a:r>
          </a:p>
          <a:p>
            <a:pPr marL="608013" lvl="1" indent="-150813"/>
            <a:endParaRPr lang="de-DE"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idealerweise organisieren die beteiligten EB – Einrichtungen (</a:t>
            </a:r>
            <a:r>
              <a:rPr lang="de-AT" sz="1600" b="1" dirty="0" err="1" smtClean="0">
                <a:solidFill>
                  <a:srgbClr val="000000"/>
                </a:solidFill>
                <a:latin typeface="Trebuchet MS" pitchFamily="34" charset="0"/>
                <a:ea typeface="Lucida Sans Unicode" charset="0"/>
                <a:cs typeface="Lucida Sans Unicode" charset="0"/>
              </a:rPr>
              <a:t>zB</a:t>
            </a:r>
            <a:r>
              <a:rPr lang="de-AT" sz="1600" b="1" dirty="0" smtClean="0">
                <a:solidFill>
                  <a:srgbClr val="000000"/>
                </a:solidFill>
                <a:latin typeface="Trebuchet MS" pitchFamily="34" charset="0"/>
                <a:ea typeface="Lucida Sans Unicode" charset="0"/>
                <a:cs typeface="Lucida Sans Unicode" charset="0"/>
              </a:rPr>
              <a:t>. WIFI, BFI, LFI) </a:t>
            </a:r>
            <a:r>
              <a:rPr lang="de-AT" sz="1600" b="1" u="sng" dirty="0" smtClean="0">
                <a:solidFill>
                  <a:srgbClr val="000099"/>
                </a:solidFill>
                <a:latin typeface="Trebuchet MS" pitchFamily="34" charset="0"/>
                <a:ea typeface="Lucida Sans Unicode" charset="0"/>
                <a:cs typeface="Lucida Sans Unicode" charset="0"/>
              </a:rPr>
              <a:t>flexible/modulare  bzw. individuelle </a:t>
            </a:r>
            <a:r>
              <a:rPr lang="de-AT" sz="1600" b="1" dirty="0" smtClean="0">
                <a:solidFill>
                  <a:srgbClr val="000000"/>
                </a:solidFill>
                <a:latin typeface="Trebuchet MS" pitchFamily="34" charset="0"/>
                <a:ea typeface="Lucida Sans Unicode" charset="0"/>
                <a:cs typeface="Lucida Sans Unicode" charset="0"/>
              </a:rPr>
              <a:t>WB-Möglichkeiten, die dem Weiterbildungsbedarf der Klienten entsprechen.</a:t>
            </a:r>
          </a:p>
          <a:p>
            <a:pPr marL="608013" lvl="1" indent="-150813">
              <a:buFont typeface="Wingdings" pitchFamily="2" charset="2"/>
              <a:buChar char="ü"/>
            </a:pPr>
            <a:endParaRPr lang="de-AT" sz="1400" dirty="0" smtClean="0">
              <a:latin typeface="Trebuchet MS" pitchFamily="34" charset="0"/>
            </a:endParaRPr>
          </a:p>
          <a:p>
            <a:pPr marL="608013" lvl="1" indent="-150813" algn="ctr"/>
            <a:r>
              <a:rPr lang="de-AT" b="1" dirty="0" smtClean="0">
                <a:latin typeface="Trebuchet MS" pitchFamily="34" charset="0"/>
              </a:rPr>
              <a:t>		</a:t>
            </a:r>
            <a:r>
              <a:rPr lang="de-AT" sz="2000" b="1" dirty="0" smtClean="0">
                <a:solidFill>
                  <a:srgbClr val="002060"/>
                </a:solidFill>
                <a:latin typeface="Trebuchet MS" pitchFamily="34" charset="0"/>
              </a:rPr>
              <a:t>das war im Projekt der schwierigste Teil</a:t>
            </a:r>
          </a:p>
          <a:p>
            <a:pPr marL="608013" lvl="1" indent="-150813"/>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theoretische Kurse werden wenn möglich so gestaltet, dass sie den Erlass einer theoretischen Prüfung gemäß BAG §23 Abs. 10 ermöglichen</a:t>
            </a:r>
          </a:p>
          <a:p>
            <a:endParaRPr lang="de-DE" b="1" dirty="0" smtClean="0">
              <a:solidFill>
                <a:srgbClr val="000099"/>
              </a:solidFill>
              <a:latin typeface="Trebuchet MS" pitchFamily="34" charset="0"/>
            </a:endParaRPr>
          </a:p>
          <a:p>
            <a:endParaRPr lang="de-AT"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9" name="Textfeld 8"/>
          <p:cNvSpPr txBox="1"/>
          <p:nvPr/>
        </p:nvSpPr>
        <p:spPr>
          <a:xfrm>
            <a:off x="235527" y="983673"/>
            <a:ext cx="8285018" cy="4708981"/>
          </a:xfrm>
          <a:prstGeom prst="rect">
            <a:avLst/>
          </a:prstGeom>
          <a:noFill/>
        </p:spPr>
        <p:txBody>
          <a:bodyPr wrap="square" rtlCol="0">
            <a:spAutoFit/>
          </a:bodyPr>
          <a:lstStyle/>
          <a:p>
            <a:r>
              <a:rPr lang="de-AT" b="1" u="sng" dirty="0" smtClean="0">
                <a:solidFill>
                  <a:srgbClr val="C00000"/>
                </a:solidFill>
                <a:latin typeface="Trebuchet MS" pitchFamily="34" charset="0"/>
                <a:ea typeface="Lucida Sans Unicode" charset="0"/>
                <a:cs typeface="Lucida Sans Unicode" charset="0"/>
              </a:rPr>
              <a:t>durch erfahrene </a:t>
            </a:r>
            <a:r>
              <a:rPr lang="de-AT" b="1" u="sng" dirty="0" err="1" smtClean="0">
                <a:solidFill>
                  <a:srgbClr val="C00000"/>
                </a:solidFill>
                <a:latin typeface="Trebuchet MS" pitchFamily="34" charset="0"/>
                <a:ea typeface="Lucida Sans Unicode" charset="0"/>
                <a:cs typeface="Lucida Sans Unicode" charset="0"/>
              </a:rPr>
              <a:t>PrüferInnen</a:t>
            </a:r>
            <a:r>
              <a:rPr lang="de-AT" b="1" u="sng" dirty="0" smtClean="0">
                <a:solidFill>
                  <a:srgbClr val="C00000"/>
                </a:solidFill>
                <a:latin typeface="Trebuchet MS" pitchFamily="34" charset="0"/>
                <a:ea typeface="Lucida Sans Unicode" charset="0"/>
                <a:cs typeface="Lucida Sans Unicode" charset="0"/>
              </a:rPr>
              <a:t> der Lehrlingsstelle der WKOÖ</a:t>
            </a:r>
          </a:p>
          <a:p>
            <a:endParaRPr lang="de-AT" b="1" dirty="0" smtClean="0">
              <a:solidFill>
                <a:srgbClr val="000099"/>
              </a:solidFill>
              <a:latin typeface="Trebuchet MS" pitchFamily="34" charset="0"/>
            </a:endParaRPr>
          </a:p>
          <a:p>
            <a:endParaRPr lang="de-AT" b="1" dirty="0" smtClean="0">
              <a:solidFill>
                <a:srgbClr val="000099"/>
              </a:solidFill>
              <a:latin typeface="Trebuchet MS" pitchFamily="34" charset="0"/>
            </a:endParaRPr>
          </a:p>
          <a:p>
            <a:r>
              <a:rPr lang="de-AT" b="1" dirty="0" smtClean="0">
                <a:solidFill>
                  <a:srgbClr val="000099"/>
                </a:solidFill>
                <a:latin typeface="Trebuchet MS" pitchFamily="34" charset="0"/>
              </a:rPr>
              <a:t>=	Überprüfung der Kenntnisse und Fertigkeiten, die aufgrund </a:t>
            </a:r>
            <a:r>
              <a:rPr lang="de-AT" b="1" dirty="0" smtClean="0">
                <a:solidFill>
                  <a:srgbClr val="000099"/>
                </a:solidFill>
                <a:latin typeface="Trebuchet MS" pitchFamily="34" charset="0"/>
              </a:rPr>
              <a:t>des</a:t>
            </a:r>
            <a:r>
              <a:rPr lang="de-AT" b="1" dirty="0" smtClean="0">
                <a:solidFill>
                  <a:srgbClr val="000099"/>
                </a:solidFill>
                <a:latin typeface="Trebuchet MS" pitchFamily="34" charset="0"/>
              </a:rPr>
              <a:t>	</a:t>
            </a:r>
            <a:r>
              <a:rPr lang="de-AT" b="1" dirty="0" smtClean="0">
                <a:solidFill>
                  <a:srgbClr val="000099"/>
                </a:solidFill>
                <a:latin typeface="Trebuchet MS" pitchFamily="34" charset="0"/>
              </a:rPr>
              <a:t> „</a:t>
            </a:r>
            <a:r>
              <a:rPr lang="de-AT" b="1" dirty="0" err="1" smtClean="0">
                <a:solidFill>
                  <a:srgbClr val="000099"/>
                </a:solidFill>
                <a:latin typeface="Trebuchet MS" pitchFamily="34" charset="0"/>
              </a:rPr>
              <a:t>Quali</a:t>
            </a:r>
            <a:r>
              <a:rPr lang="de-AT" b="1" dirty="0" smtClean="0">
                <a:solidFill>
                  <a:srgbClr val="000099"/>
                </a:solidFill>
                <a:latin typeface="Trebuchet MS" pitchFamily="34" charset="0"/>
              </a:rPr>
              <a:t>-Check“ </a:t>
            </a:r>
            <a:r>
              <a:rPr lang="de-AT" b="1" dirty="0" smtClean="0">
                <a:solidFill>
                  <a:srgbClr val="000099"/>
                </a:solidFill>
                <a:latin typeface="Trebuchet MS" pitchFamily="34" charset="0"/>
              </a:rPr>
              <a:t>I </a:t>
            </a:r>
            <a:r>
              <a:rPr lang="de-AT" b="1" dirty="0" smtClean="0">
                <a:solidFill>
                  <a:srgbClr val="000099"/>
                </a:solidFill>
                <a:latin typeface="Trebuchet MS" pitchFamily="34" charset="0"/>
              </a:rPr>
              <a:t>noch erworben werden </a:t>
            </a:r>
            <a:r>
              <a:rPr lang="de-AT" b="1" dirty="0" smtClean="0">
                <a:solidFill>
                  <a:srgbClr val="000099"/>
                </a:solidFill>
                <a:latin typeface="Trebuchet MS" pitchFamily="34" charset="0"/>
              </a:rPr>
              <a:t>mussten </a:t>
            </a:r>
            <a:r>
              <a:rPr lang="de-AT" b="1" dirty="0" smtClean="0">
                <a:solidFill>
                  <a:srgbClr val="000099"/>
                </a:solidFill>
                <a:latin typeface="Trebuchet MS" pitchFamily="34" charset="0"/>
              </a:rPr>
              <a:t>(Delta)</a:t>
            </a:r>
            <a:r>
              <a:rPr lang="de-DE" b="1" dirty="0" smtClean="0">
                <a:solidFill>
                  <a:srgbClr val="000099"/>
                </a:solidFill>
                <a:latin typeface="Trebuchet MS" pitchFamily="34" charset="0"/>
              </a:rPr>
              <a:t> - </a:t>
            </a:r>
            <a:r>
              <a:rPr lang="de-AT" b="1" dirty="0" smtClean="0">
                <a:solidFill>
                  <a:srgbClr val="000099"/>
                </a:solidFill>
                <a:latin typeface="Trebuchet MS" pitchFamily="34" charset="0"/>
              </a:rPr>
              <a:t>die </a:t>
            </a:r>
            <a:r>
              <a:rPr lang="de-AT" b="1" dirty="0" smtClean="0">
                <a:solidFill>
                  <a:srgbClr val="000099"/>
                </a:solidFill>
                <a:latin typeface="Trebuchet MS" pitchFamily="34" charset="0"/>
              </a:rPr>
              <a:t>	„</a:t>
            </a:r>
            <a:r>
              <a:rPr lang="de-AT" b="1" dirty="0" smtClean="0">
                <a:solidFill>
                  <a:srgbClr val="000099"/>
                </a:solidFill>
                <a:latin typeface="Trebuchet MS" pitchFamily="34" charset="0"/>
              </a:rPr>
              <a:t>Bibel“ ist die Prüfungsordnung der </a:t>
            </a:r>
            <a:r>
              <a:rPr lang="de-AT" b="1" dirty="0" smtClean="0">
                <a:solidFill>
                  <a:srgbClr val="000099"/>
                </a:solidFill>
                <a:latin typeface="Trebuchet MS" pitchFamily="34" charset="0"/>
              </a:rPr>
              <a:t> j</a:t>
            </a:r>
            <a:r>
              <a:rPr lang="de-AT" b="1" dirty="0" smtClean="0">
                <a:solidFill>
                  <a:srgbClr val="000099"/>
                </a:solidFill>
                <a:latin typeface="Trebuchet MS" pitchFamily="34" charset="0"/>
              </a:rPr>
              <a:t>eweiligen </a:t>
            </a:r>
            <a:r>
              <a:rPr lang="de-AT" b="1" dirty="0" smtClean="0">
                <a:solidFill>
                  <a:srgbClr val="000099"/>
                </a:solidFill>
                <a:latin typeface="Trebuchet MS" pitchFamily="34" charset="0"/>
              </a:rPr>
              <a:t>Berufe</a:t>
            </a:r>
          </a:p>
          <a:p>
            <a:endParaRPr lang="de-AT" b="1" dirty="0" smtClean="0">
              <a:solidFill>
                <a:srgbClr val="000099"/>
              </a:solidFill>
              <a:latin typeface="Trebuchet MS" pitchFamily="34" charset="0"/>
            </a:endParaRPr>
          </a:p>
          <a:p>
            <a:pPr marL="608013" lvl="1" indent="-150813"/>
            <a:endParaRPr lang="de-AT" sz="1400" dirty="0" smtClean="0">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Fachgespräch</a:t>
            </a:r>
          </a:p>
          <a:p>
            <a:pPr marL="608013" lvl="1" indent="-150813"/>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praktische Arbeit</a:t>
            </a:r>
          </a:p>
          <a:p>
            <a:pPr marL="608013" lvl="1" indent="-150813">
              <a:buFont typeface="Wingdings" pitchFamily="2" charset="2"/>
              <a:buChar char="ü"/>
            </a:pPr>
            <a:endParaRPr lang="de-AT" sz="1400" dirty="0" smtClean="0">
              <a:latin typeface="Trebuchet MS" pitchFamily="34"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schriftliche Arbeit nicht notwendig, wenn Kurs gemäß BAG §23- Abs. 10    gemacht wurde</a:t>
            </a:r>
          </a:p>
          <a:p>
            <a:endParaRPr lang="de-AT" b="1" dirty="0" smtClean="0">
              <a:solidFill>
                <a:srgbClr val="000099"/>
              </a:solidFill>
              <a:latin typeface="Trebuchet MS" pitchFamily="34" charset="0"/>
            </a:endParaRPr>
          </a:p>
          <a:p>
            <a:endParaRPr lang="de-DE" b="1" dirty="0" smtClean="0">
              <a:solidFill>
                <a:srgbClr val="000099"/>
              </a:solidFill>
              <a:latin typeface="Trebuchet MS" pitchFamily="34" charset="0"/>
            </a:endParaRPr>
          </a:p>
          <a:p>
            <a:endParaRPr lang="de-AT" dirty="0"/>
          </a:p>
        </p:txBody>
      </p:sp>
      <p:sp>
        <p:nvSpPr>
          <p:cNvPr id="5" name="Text Box 6"/>
          <p:cNvSpPr txBox="1">
            <a:spLocks noChangeArrowheads="1"/>
          </p:cNvSpPr>
          <p:nvPr/>
        </p:nvSpPr>
        <p:spPr bwMode="auto">
          <a:xfrm>
            <a:off x="224702" y="199193"/>
            <a:ext cx="2185989" cy="461665"/>
          </a:xfrm>
          <a:prstGeom prst="rect">
            <a:avLst/>
          </a:prstGeom>
          <a:solidFill>
            <a:srgbClr val="002060"/>
          </a:solidFill>
          <a:ln w="9525">
            <a:noFill/>
            <a:miter lim="800000"/>
            <a:headEnd/>
            <a:tailEnd/>
          </a:ln>
        </p:spPr>
        <p:txBody>
          <a:bodyPr wrap="square">
            <a:spAutoFit/>
          </a:bodyPr>
          <a:lstStyle/>
          <a:p>
            <a:r>
              <a:rPr lang="de-AT" sz="2400" b="1" u="sng" dirty="0" err="1" smtClean="0">
                <a:solidFill>
                  <a:srgbClr val="FFFF00"/>
                </a:solidFill>
                <a:latin typeface="Trebuchet MS" pitchFamily="34" charset="0"/>
              </a:rPr>
              <a:t>Quali</a:t>
            </a:r>
            <a:r>
              <a:rPr lang="de-AT" sz="2400" b="1" u="sng" dirty="0" smtClean="0">
                <a:solidFill>
                  <a:srgbClr val="FFFF00"/>
                </a:solidFill>
                <a:latin typeface="Trebuchet MS" pitchFamily="34" charset="0"/>
              </a:rPr>
              <a:t>-Check </a:t>
            </a:r>
            <a:r>
              <a:rPr lang="de-AT" sz="1600" b="1" u="sng" dirty="0" smtClean="0">
                <a:solidFill>
                  <a:srgbClr val="FFFF00"/>
                </a:solidFill>
                <a:latin typeface="Trebuchet MS" pitchFamily="34" charset="0"/>
              </a:rPr>
              <a:t>II</a:t>
            </a:r>
            <a:r>
              <a:rPr lang="de-AT" sz="1600" b="1" u="sng" dirty="0" smtClean="0">
                <a:solidFill>
                  <a:srgbClr val="FFFF00"/>
                </a:solidFill>
                <a:latin typeface="Trebuchet MS" pitchFamily="34" charset="0"/>
              </a:rPr>
              <a:t>:</a:t>
            </a:r>
            <a:endParaRPr lang="de-AT" sz="16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9" name="Textfeld 8"/>
          <p:cNvSpPr txBox="1"/>
          <p:nvPr/>
        </p:nvSpPr>
        <p:spPr>
          <a:xfrm>
            <a:off x="235527" y="983672"/>
            <a:ext cx="7031092" cy="4401205"/>
          </a:xfrm>
          <a:prstGeom prst="rect">
            <a:avLst/>
          </a:prstGeom>
          <a:noFill/>
        </p:spPr>
        <p:txBody>
          <a:bodyPr wrap="none" rtlCol="0">
            <a:spAutoFit/>
          </a:bodyPr>
          <a:lstStyle/>
          <a:p>
            <a:r>
              <a:rPr lang="de-AT" sz="2000" b="1" u="sng" dirty="0" smtClean="0">
                <a:solidFill>
                  <a:srgbClr val="C00000"/>
                </a:solidFill>
                <a:latin typeface="Trebuchet MS" pitchFamily="34" charset="0"/>
                <a:ea typeface="Lucida Sans Unicode" charset="0"/>
                <a:cs typeface="Lucida Sans Unicode" charset="0"/>
              </a:rPr>
              <a:t>durch Lehrlingsstelle der WKOÖ:</a:t>
            </a:r>
          </a:p>
          <a:p>
            <a:endParaRPr lang="de-AT" b="1" dirty="0" smtClean="0">
              <a:solidFill>
                <a:srgbClr val="000099"/>
              </a:solidFill>
              <a:latin typeface="Trebuchet MS" pitchFamily="34" charset="0"/>
            </a:endParaRPr>
          </a:p>
          <a:p>
            <a:pPr marL="608013" lvl="1" indent="-150813">
              <a:buFont typeface="Wingdings" pitchFamily="2" charset="2"/>
              <a:buChar char="ü"/>
            </a:pPr>
            <a:endParaRPr lang="de-AT"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r>
              <a:rPr lang="de-AT" sz="1600" b="1" dirty="0" smtClean="0">
                <a:solidFill>
                  <a:srgbClr val="000000"/>
                </a:solidFill>
                <a:latin typeface="Trebuchet MS" pitchFamily="34" charset="0"/>
                <a:ea typeface="Lucida Sans Unicode" charset="0"/>
                <a:cs typeface="Lucida Sans Unicode" charset="0"/>
              </a:rPr>
              <a:t>  	nach </a:t>
            </a:r>
            <a:r>
              <a:rPr lang="de-AT" sz="1600" b="1" dirty="0" smtClean="0">
                <a:solidFill>
                  <a:srgbClr val="000000"/>
                </a:solidFill>
                <a:latin typeface="Trebuchet MS" pitchFamily="34" charset="0"/>
                <a:ea typeface="Lucida Sans Unicode" charset="0"/>
                <a:cs typeface="Lucida Sans Unicode" charset="0"/>
              </a:rPr>
              <a:t>erfolgreichem „</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 I </a:t>
            </a:r>
            <a:r>
              <a:rPr lang="de-AT" sz="1600" b="1" dirty="0" smtClean="0">
                <a:solidFill>
                  <a:srgbClr val="000000"/>
                </a:solidFill>
                <a:latin typeface="Trebuchet MS" pitchFamily="34" charset="0"/>
                <a:ea typeface="Lucida Sans Unicode" charset="0"/>
                <a:cs typeface="Lucida Sans Unicode" charset="0"/>
              </a:rPr>
              <a:t>+ II </a:t>
            </a:r>
          </a:p>
          <a:p>
            <a:pPr marL="608013" lvl="1" indent="-150813"/>
            <a:r>
              <a:rPr lang="de-AT" sz="1600" b="1" dirty="0" smtClean="0">
                <a:solidFill>
                  <a:srgbClr val="000000"/>
                </a:solidFill>
                <a:latin typeface="Trebuchet MS" pitchFamily="34" charset="0"/>
                <a:ea typeface="Lucida Sans Unicode" charset="0"/>
                <a:cs typeface="Lucida Sans Unicode" charset="0"/>
              </a:rPr>
              <a:t>		Validierung der Gesamtergebnisse</a:t>
            </a:r>
          </a:p>
          <a:p>
            <a:pPr marL="608013" lvl="1" indent="-150813"/>
            <a:endParaRPr lang="de-AT"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r>
              <a:rPr lang="de-AT" sz="1600" b="1" dirty="0" smtClean="0">
                <a:solidFill>
                  <a:srgbClr val="000000"/>
                </a:solidFill>
                <a:latin typeface="Trebuchet MS" pitchFamily="34" charset="0"/>
                <a:ea typeface="Lucida Sans Unicode" charset="0"/>
                <a:cs typeface="Lucida Sans Unicode" charset="0"/>
              </a:rPr>
              <a:t> 	Anerkennung </a:t>
            </a:r>
            <a:r>
              <a:rPr lang="de-AT" sz="1600" b="1" dirty="0" smtClean="0">
                <a:solidFill>
                  <a:srgbClr val="000000"/>
                </a:solidFill>
                <a:latin typeface="Trebuchet MS" pitchFamily="34" charset="0"/>
                <a:ea typeface="Lucida Sans Unicode" charset="0"/>
                <a:cs typeface="Lucida Sans Unicode" charset="0"/>
              </a:rPr>
              <a:t>der „</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-Checks“ als </a:t>
            </a:r>
            <a:r>
              <a:rPr lang="de-AT" sz="1600" b="1" dirty="0" smtClean="0">
                <a:solidFill>
                  <a:srgbClr val="000000"/>
                </a:solidFill>
                <a:latin typeface="Trebuchet MS" pitchFamily="34" charset="0"/>
                <a:ea typeface="Lucida Sans Unicode" charset="0"/>
                <a:cs typeface="Lucida Sans Unicode" charset="0"/>
              </a:rPr>
              <a:t>Lehrabschlussprüfung</a:t>
            </a:r>
            <a:endParaRPr lang="de-AT"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endParaRPr lang="de-AT" sz="1600" b="1" dirty="0" smtClean="0">
              <a:solidFill>
                <a:srgbClr val="000000"/>
              </a:solidFill>
              <a:latin typeface="Trebuchet MS" pitchFamily="34" charset="0"/>
              <a:ea typeface="Lucida Sans Unicode" charset="0"/>
              <a:cs typeface="Lucida Sans Unicode" charset="0"/>
            </a:endParaRPr>
          </a:p>
          <a:p>
            <a:pPr marL="608013" lvl="1" indent="-150813">
              <a:buFont typeface="Wingdings" pitchFamily="2" charset="2"/>
              <a:buChar char="ü"/>
            </a:pPr>
            <a:r>
              <a:rPr lang="de-AT" sz="1600" b="1" dirty="0" smtClean="0">
                <a:solidFill>
                  <a:srgbClr val="000000"/>
                </a:solidFill>
                <a:latin typeface="Trebuchet MS" pitchFamily="34" charset="0"/>
                <a:ea typeface="Lucida Sans Unicode" charset="0"/>
                <a:cs typeface="Lucida Sans Unicode" charset="0"/>
              </a:rPr>
              <a:t> 	Ausstellung des Lehrabschlussprüfungszeugnisses durch die</a:t>
            </a:r>
            <a:br>
              <a:rPr lang="de-AT" sz="1600" b="1" dirty="0" smtClean="0">
                <a:solidFill>
                  <a:srgbClr val="000000"/>
                </a:solidFill>
                <a:latin typeface="Trebuchet MS" pitchFamily="34" charset="0"/>
                <a:ea typeface="Lucida Sans Unicode" charset="0"/>
                <a:cs typeface="Lucida Sans Unicode" charset="0"/>
              </a:rPr>
            </a:br>
            <a:r>
              <a:rPr lang="de-AT" sz="1600" b="1" dirty="0" smtClean="0">
                <a:solidFill>
                  <a:srgbClr val="000000"/>
                </a:solidFill>
                <a:latin typeface="Trebuchet MS" pitchFamily="34" charset="0"/>
                <a:ea typeface="Lucida Sans Unicode" charset="0"/>
                <a:cs typeface="Lucida Sans Unicode" charset="0"/>
              </a:rPr>
              <a:t>	Lehrlingsstelle der WKOÖ</a:t>
            </a:r>
          </a:p>
          <a:p>
            <a:pPr marL="608013" lvl="1" indent="-150813">
              <a:buFont typeface="Wingdings" pitchFamily="2" charset="2"/>
              <a:buChar char="ü"/>
            </a:pPr>
            <a:endParaRPr lang="de-AT" sz="1400" dirty="0" smtClean="0">
              <a:latin typeface="Trebuchet MS" pitchFamily="34" charset="0"/>
            </a:endParaRPr>
          </a:p>
          <a:p>
            <a:pPr marL="608013" lvl="1" indent="-150813"/>
            <a:endParaRPr lang="de-AT" sz="1400" b="1" u="sng" dirty="0" smtClean="0">
              <a:solidFill>
                <a:srgbClr val="C00000"/>
              </a:solidFill>
              <a:latin typeface="Trebuchet MS" pitchFamily="34" charset="0"/>
            </a:endParaRPr>
          </a:p>
          <a:p>
            <a:pPr marL="608013" lvl="1" indent="-150813"/>
            <a:endParaRPr lang="de-AT" sz="1400" b="1" u="sng" dirty="0" smtClean="0">
              <a:solidFill>
                <a:srgbClr val="C00000"/>
              </a:solidFill>
              <a:latin typeface="Trebuchet MS" pitchFamily="34" charset="0"/>
            </a:endParaRPr>
          </a:p>
          <a:p>
            <a:pPr marL="608013" lvl="1" indent="-150813" algn="ctr"/>
            <a:r>
              <a:rPr lang="de-AT" sz="3600" b="1" u="sng" dirty="0" smtClean="0">
                <a:solidFill>
                  <a:srgbClr val="000099"/>
                </a:solidFill>
                <a:latin typeface="Trebuchet MS" pitchFamily="34" charset="0"/>
              </a:rPr>
              <a:t>ZIEL ERREICHT</a:t>
            </a:r>
            <a:endParaRPr lang="de-AT" sz="3600" dirty="0" smtClean="0">
              <a:solidFill>
                <a:srgbClr val="000099"/>
              </a:solidFill>
              <a:latin typeface="Trebuchet MS" pitchFamily="34" charset="0"/>
            </a:endParaRPr>
          </a:p>
          <a:p>
            <a:endParaRPr lang="de-AT" b="1" dirty="0" smtClean="0">
              <a:solidFill>
                <a:srgbClr val="000099"/>
              </a:solidFill>
              <a:latin typeface="Trebuchet MS" pitchFamily="34" charset="0"/>
            </a:endParaRPr>
          </a:p>
          <a:p>
            <a:endParaRPr lang="de-AT" dirty="0"/>
          </a:p>
        </p:txBody>
      </p:sp>
      <p:sp>
        <p:nvSpPr>
          <p:cNvPr id="5" name="Text Box 6"/>
          <p:cNvSpPr txBox="1">
            <a:spLocks noChangeArrowheads="1"/>
          </p:cNvSpPr>
          <p:nvPr/>
        </p:nvSpPr>
        <p:spPr bwMode="auto">
          <a:xfrm>
            <a:off x="224702" y="199193"/>
            <a:ext cx="4859916" cy="461665"/>
          </a:xfrm>
          <a:prstGeom prst="rect">
            <a:avLst/>
          </a:prstGeom>
          <a:solidFill>
            <a:srgbClr val="002060"/>
          </a:solidFill>
          <a:ln w="9525">
            <a:noFill/>
            <a:miter lim="800000"/>
            <a:headEnd/>
            <a:tailEnd/>
          </a:ln>
        </p:spPr>
        <p:txBody>
          <a:bodyPr wrap="square">
            <a:spAutoFit/>
          </a:bodyPr>
          <a:lstStyle/>
          <a:p>
            <a:r>
              <a:rPr lang="de-AT" sz="2400" b="1" u="sng" dirty="0" err="1" smtClean="0">
                <a:solidFill>
                  <a:srgbClr val="FFFF00"/>
                </a:solidFill>
                <a:latin typeface="Trebuchet MS" pitchFamily="34" charset="0"/>
              </a:rPr>
              <a:t>Quali</a:t>
            </a:r>
            <a:r>
              <a:rPr lang="de-AT" sz="2400" b="1" u="sng" dirty="0" smtClean="0">
                <a:solidFill>
                  <a:srgbClr val="FFFF00"/>
                </a:solidFill>
                <a:latin typeface="Trebuchet MS" pitchFamily="34" charset="0"/>
              </a:rPr>
              <a:t>-Check </a:t>
            </a:r>
            <a:r>
              <a:rPr lang="de-AT" sz="1600" b="1" u="sng" dirty="0" smtClean="0">
                <a:solidFill>
                  <a:srgbClr val="FFFF00"/>
                </a:solidFill>
                <a:latin typeface="Trebuchet MS" pitchFamily="34" charset="0"/>
              </a:rPr>
              <a:t>II </a:t>
            </a:r>
            <a:r>
              <a:rPr lang="de-AT" sz="2400" b="1" u="sng" dirty="0" smtClean="0">
                <a:solidFill>
                  <a:srgbClr val="FFFF00"/>
                </a:solidFill>
                <a:latin typeface="Trebuchet MS" pitchFamily="34" charset="0"/>
              </a:rPr>
              <a:t>- </a:t>
            </a:r>
            <a:r>
              <a:rPr lang="de-AT" sz="2400" b="1" u="sng" dirty="0" smtClean="0">
                <a:solidFill>
                  <a:srgbClr val="FFFF00"/>
                </a:solidFill>
                <a:latin typeface="Trebuchet MS" pitchFamily="34" charset="0"/>
              </a:rPr>
              <a:t>Validierung</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
        <p:nvSpPr>
          <p:cNvPr id="6" name="Text Box 6"/>
          <p:cNvSpPr txBox="1">
            <a:spLocks noChangeArrowheads="1"/>
          </p:cNvSpPr>
          <p:nvPr/>
        </p:nvSpPr>
        <p:spPr bwMode="auto">
          <a:xfrm>
            <a:off x="224702" y="199193"/>
            <a:ext cx="2185989" cy="461665"/>
          </a:xfrm>
          <a:prstGeom prst="rect">
            <a:avLst/>
          </a:prstGeom>
          <a:solidFill>
            <a:srgbClr val="002060"/>
          </a:solidFill>
          <a:ln w="9525">
            <a:noFill/>
            <a:miter lim="800000"/>
            <a:headEnd/>
            <a:tailEnd/>
          </a:ln>
        </p:spPr>
        <p:txBody>
          <a:bodyPr wrap="square">
            <a:spAutoFit/>
          </a:bodyPr>
          <a:lstStyle/>
          <a:p>
            <a:r>
              <a:rPr lang="de-AT" sz="2400" b="1" u="sng" dirty="0" err="1" smtClean="0">
                <a:solidFill>
                  <a:srgbClr val="FFFF00"/>
                </a:solidFill>
                <a:latin typeface="Trebuchet MS" pitchFamily="34" charset="0"/>
              </a:rPr>
              <a:t>Quali</a:t>
            </a:r>
            <a:r>
              <a:rPr lang="de-AT" sz="2400" b="1" u="sng" dirty="0" smtClean="0">
                <a:solidFill>
                  <a:srgbClr val="FFFF00"/>
                </a:solidFill>
                <a:latin typeface="Trebuchet MS" pitchFamily="34" charset="0"/>
              </a:rPr>
              <a:t>-Check </a:t>
            </a:r>
            <a:r>
              <a:rPr lang="de-AT" sz="1600" b="1" u="sng" dirty="0" smtClean="0">
                <a:solidFill>
                  <a:srgbClr val="FFFF00"/>
                </a:solidFill>
                <a:latin typeface="Trebuchet MS" pitchFamily="34" charset="0"/>
              </a:rPr>
              <a:t>I</a:t>
            </a:r>
            <a:r>
              <a:rPr lang="de-AT" sz="1600" b="1" u="sng" dirty="0" smtClean="0">
                <a:solidFill>
                  <a:srgbClr val="FFFF00"/>
                </a:solidFill>
                <a:latin typeface="Trebuchet MS" pitchFamily="34" charset="0"/>
              </a:rPr>
              <a:t>:</a:t>
            </a:r>
            <a:endParaRPr lang="de-AT" sz="16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sp>
        <p:nvSpPr>
          <p:cNvPr id="9" name="Textfeld 8"/>
          <p:cNvSpPr txBox="1"/>
          <p:nvPr/>
        </p:nvSpPr>
        <p:spPr>
          <a:xfrm>
            <a:off x="235527" y="983673"/>
            <a:ext cx="8631382" cy="4154984"/>
          </a:xfrm>
          <a:prstGeom prst="rect">
            <a:avLst/>
          </a:prstGeom>
          <a:noFill/>
        </p:spPr>
        <p:txBody>
          <a:bodyPr wrap="square" rtlCol="0">
            <a:spAutoFit/>
          </a:bodyPr>
          <a:lstStyle/>
          <a:p>
            <a:r>
              <a:rPr lang="de-AT" sz="2000" b="1" u="sng" dirty="0" smtClean="0">
                <a:solidFill>
                  <a:srgbClr val="C00000"/>
                </a:solidFill>
                <a:latin typeface="Trebuchet MS" pitchFamily="34" charset="0"/>
                <a:ea typeface="Lucida Sans Unicode" charset="0"/>
                <a:cs typeface="Lucida Sans Unicode" charset="0"/>
              </a:rPr>
              <a:t>Erfolgsquote: 83,72%</a:t>
            </a:r>
          </a:p>
          <a:p>
            <a:endParaRPr lang="de-AT" b="1" dirty="0" smtClean="0">
              <a:solidFill>
                <a:srgbClr val="000099"/>
              </a:solidFill>
              <a:latin typeface="Trebuchet MS" pitchFamily="34" charset="0"/>
            </a:endParaRP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obwohl kaum Werbung gemacht wurde: 		197 Anfragen</a:t>
            </a: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zur Beratung angemeldet:				155 </a:t>
            </a:r>
            <a:r>
              <a:rPr lang="de-AT" sz="1600" b="1" dirty="0" err="1" smtClean="0">
                <a:solidFill>
                  <a:srgbClr val="000000"/>
                </a:solidFill>
                <a:latin typeface="Trebuchet MS" pitchFamily="34" charset="0"/>
                <a:ea typeface="Lucida Sans Unicode" charset="0"/>
                <a:cs typeface="Lucida Sans Unicode" charset="0"/>
              </a:rPr>
              <a:t>InteressentInnen</a:t>
            </a: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Teilnahme </a:t>
            </a:r>
            <a:r>
              <a:rPr lang="de-AT" sz="1600" b="1" dirty="0" err="1" smtClean="0">
                <a:solidFill>
                  <a:srgbClr val="000000"/>
                </a:solidFill>
                <a:latin typeface="Trebuchet MS" pitchFamily="34" charset="0"/>
                <a:ea typeface="Lucida Sans Unicode" charset="0"/>
                <a:cs typeface="Lucida Sans Unicode" charset="0"/>
              </a:rPr>
              <a:t>Portfolioprozess</a:t>
            </a:r>
            <a:r>
              <a:rPr lang="de-AT" sz="1600" b="1" dirty="0" smtClean="0">
                <a:solidFill>
                  <a:srgbClr val="000000"/>
                </a:solidFill>
                <a:latin typeface="Trebuchet MS" pitchFamily="34" charset="0"/>
                <a:ea typeface="Lucida Sans Unicode" charset="0"/>
                <a:cs typeface="Lucida Sans Unicode" charset="0"/>
              </a:rPr>
              <a:t> :			  99 Klienten</a:t>
            </a: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t>
            </a:r>
            <a:r>
              <a:rPr lang="de-AT" sz="1600" b="1" dirty="0" smtClean="0">
                <a:solidFill>
                  <a:srgbClr val="000000"/>
                </a:solidFill>
                <a:latin typeface="Trebuchet MS" pitchFamily="34" charset="0"/>
                <a:ea typeface="Lucida Sans Unicode" charset="0"/>
                <a:cs typeface="Lucida Sans Unicode" charset="0"/>
              </a:rPr>
              <a:t>zum </a:t>
            </a:r>
            <a:r>
              <a:rPr lang="de-AT" sz="1600" b="1" dirty="0" smtClean="0">
                <a:solidFill>
                  <a:srgbClr val="000000"/>
                </a:solidFill>
                <a:latin typeface="Trebuchet MS" pitchFamily="34" charset="0"/>
                <a:ea typeface="Lucida Sans Unicode" charset="0"/>
                <a:cs typeface="Lucida Sans Unicode" charset="0"/>
              </a:rPr>
              <a:t>„</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 </a:t>
            </a:r>
            <a:r>
              <a:rPr lang="de-AT" sz="1600" b="1" dirty="0" smtClean="0">
                <a:solidFill>
                  <a:srgbClr val="000000"/>
                </a:solidFill>
                <a:latin typeface="Trebuchet MS" pitchFamily="34" charset="0"/>
                <a:ea typeface="Lucida Sans Unicode" charset="0"/>
                <a:cs typeface="Lucida Sans Unicode" charset="0"/>
              </a:rPr>
              <a:t>I </a:t>
            </a:r>
            <a:r>
              <a:rPr lang="de-AT" sz="1600" b="1" dirty="0" smtClean="0">
                <a:solidFill>
                  <a:srgbClr val="000000"/>
                </a:solidFill>
                <a:latin typeface="Trebuchet MS" pitchFamily="34" charset="0"/>
                <a:ea typeface="Lucida Sans Unicode" charset="0"/>
                <a:cs typeface="Lucida Sans Unicode" charset="0"/>
              </a:rPr>
              <a:t>:		 </a:t>
            </a:r>
            <a:r>
              <a:rPr lang="de-AT" sz="1600" b="1" dirty="0" smtClean="0">
                <a:solidFill>
                  <a:srgbClr val="000000"/>
                </a:solidFill>
                <a:latin typeface="Trebuchet MS" pitchFamily="34" charset="0"/>
                <a:ea typeface="Lucida Sans Unicode" charset="0"/>
                <a:cs typeface="Lucida Sans Unicode" charset="0"/>
              </a:rPr>
              <a:t>		 </a:t>
            </a:r>
            <a:r>
              <a:rPr lang="de-AT" sz="1600" b="1" dirty="0" smtClean="0">
                <a:solidFill>
                  <a:srgbClr val="000000"/>
                </a:solidFill>
                <a:latin typeface="Trebuchet MS" pitchFamily="34" charset="0"/>
                <a:ea typeface="Lucida Sans Unicode" charset="0"/>
                <a:cs typeface="Lucida Sans Unicode" charset="0"/>
              </a:rPr>
              <a:t>86 Klienten</a:t>
            </a: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auf Anhieb Abschluss geschafft:		 	 6 Fachkräfte</a:t>
            </a:r>
          </a:p>
          <a:p>
            <a:pPr marL="908050" lvl="1" indent="-436563" eaLnBrk="0" hangingPunct="0">
              <a:buClr>
                <a:srgbClr val="4C5D68"/>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t>
            </a:r>
            <a:r>
              <a:rPr lang="de-AT" sz="1600" b="1" dirty="0" smtClean="0">
                <a:solidFill>
                  <a:srgbClr val="000000"/>
                </a:solidFill>
                <a:latin typeface="Trebuchet MS" pitchFamily="34" charset="0"/>
                <a:ea typeface="Lucida Sans Unicode" charset="0"/>
                <a:cs typeface="Lucida Sans Unicode" charset="0"/>
              </a:rPr>
              <a:t>zum „</a:t>
            </a:r>
            <a:r>
              <a:rPr lang="de-AT" sz="1600" b="1" dirty="0" err="1" smtClean="0">
                <a:solidFill>
                  <a:srgbClr val="000000"/>
                </a:solidFill>
                <a:latin typeface="Trebuchet MS" pitchFamily="34" charset="0"/>
                <a:ea typeface="Lucida Sans Unicode" charset="0"/>
                <a:cs typeface="Lucida Sans Unicode" charset="0"/>
              </a:rPr>
              <a:t>Quali</a:t>
            </a:r>
            <a:r>
              <a:rPr lang="de-AT" sz="1600" b="1" dirty="0" smtClean="0">
                <a:solidFill>
                  <a:srgbClr val="000000"/>
                </a:solidFill>
                <a:latin typeface="Trebuchet MS" pitchFamily="34" charset="0"/>
                <a:ea typeface="Lucida Sans Unicode" charset="0"/>
                <a:cs typeface="Lucida Sans Unicode" charset="0"/>
              </a:rPr>
              <a:t>-Check“ </a:t>
            </a:r>
            <a:r>
              <a:rPr lang="de-AT" sz="1600" b="1" dirty="0" smtClean="0">
                <a:solidFill>
                  <a:srgbClr val="000000"/>
                </a:solidFill>
                <a:latin typeface="Trebuchet MS" pitchFamily="34" charset="0"/>
                <a:ea typeface="Lucida Sans Unicode" charset="0"/>
                <a:cs typeface="Lucida Sans Unicode" charset="0"/>
              </a:rPr>
              <a:t>II: </a:t>
            </a:r>
            <a:r>
              <a:rPr lang="de-AT" sz="1600" b="1" dirty="0" smtClean="0">
                <a:solidFill>
                  <a:srgbClr val="000000"/>
                </a:solidFill>
                <a:latin typeface="Trebuchet MS" pitchFamily="34" charset="0"/>
                <a:ea typeface="Lucida Sans Unicode" charset="0"/>
                <a:cs typeface="Lucida Sans Unicode" charset="0"/>
              </a:rPr>
              <a:t>geschafft: 	  </a:t>
            </a:r>
            <a:r>
              <a:rPr lang="de-AT" sz="1600" b="1" dirty="0" smtClean="0">
                <a:solidFill>
                  <a:srgbClr val="000000"/>
                </a:solidFill>
                <a:latin typeface="Trebuchet MS" pitchFamily="34" charset="0"/>
                <a:ea typeface="Lucida Sans Unicode" charset="0"/>
                <a:cs typeface="Lucida Sans Unicode" charset="0"/>
              </a:rPr>
              <a:t>		66 </a:t>
            </a:r>
            <a:r>
              <a:rPr lang="de-AT" sz="1600" b="1" dirty="0" smtClean="0">
                <a:solidFill>
                  <a:srgbClr val="000000"/>
                </a:solidFill>
                <a:latin typeface="Trebuchet MS" pitchFamily="34" charset="0"/>
                <a:ea typeface="Lucida Sans Unicode" charset="0"/>
                <a:cs typeface="Lucida Sans Unicode" charset="0"/>
              </a:rPr>
              <a:t>Fachkräfte </a:t>
            </a:r>
          </a:p>
          <a:p>
            <a:endParaRPr lang="de-AT" b="1" dirty="0" smtClean="0">
              <a:solidFill>
                <a:srgbClr val="000099"/>
              </a:solidFill>
              <a:latin typeface="Trebuchet MS" pitchFamily="34" charset="0"/>
            </a:endParaRPr>
          </a:p>
          <a:p>
            <a:endParaRPr lang="de-AT"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feld 7"/>
          <p:cNvSpPr txBox="1"/>
          <p:nvPr/>
        </p:nvSpPr>
        <p:spPr>
          <a:xfrm>
            <a:off x="235526" y="997527"/>
            <a:ext cx="7125669" cy="5170646"/>
          </a:xfrm>
          <a:prstGeom prst="rect">
            <a:avLst/>
          </a:prstGeom>
          <a:noFill/>
        </p:spPr>
        <p:txBody>
          <a:bodyPr wrap="none" rtlCol="0">
            <a:spAutoFit/>
          </a:bodyPr>
          <a:lstStyle/>
          <a:p>
            <a:r>
              <a:rPr lang="de-AT" sz="2000" b="1" u="sng" dirty="0" smtClean="0">
                <a:solidFill>
                  <a:srgbClr val="C00000"/>
                </a:solidFill>
                <a:latin typeface="Trebuchet MS" pitchFamily="34" charset="0"/>
                <a:ea typeface="Lucida Sans Unicode" charset="0"/>
                <a:cs typeface="Lucida Sans Unicode" charset="0"/>
              </a:rPr>
              <a:t>Berufe (wurden im 2. Durchlauf des Projektes erweitert):</a:t>
            </a:r>
            <a:endParaRPr lang="de-AT" sz="2000" b="1" u="sng" dirty="0" smtClean="0">
              <a:solidFill>
                <a:srgbClr val="C00000"/>
              </a:solidFill>
              <a:latin typeface="Trebuchet MS" pitchFamily="34" charset="0"/>
              <a:ea typeface="Lucida Sans Unicode" charset="0"/>
              <a:cs typeface="Lucida Sans Unicode" charset="0"/>
            </a:endParaRPr>
          </a:p>
          <a:p>
            <a:endParaRPr lang="de-AT" b="1" dirty="0" smtClean="0">
              <a:solidFill>
                <a:srgbClr val="000099"/>
              </a:solidFill>
              <a:latin typeface="Trebuchet MS" pitchFamily="34" charset="0"/>
            </a:endParaRP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Metallbearbeitung</a:t>
            </a: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t>
            </a:r>
            <a:r>
              <a:rPr lang="de-AT" sz="1600" b="1" dirty="0" err="1" smtClean="0">
                <a:solidFill>
                  <a:srgbClr val="000000"/>
                </a:solidFill>
                <a:latin typeface="Trebuchet MS" pitchFamily="34" charset="0"/>
                <a:ea typeface="Lucida Sans Unicode" charset="0"/>
                <a:cs typeface="Lucida Sans Unicode" charset="0"/>
              </a:rPr>
              <a:t>UniversalschweißerIn</a:t>
            </a:r>
            <a:endParaRPr lang="de-AT" sz="1600" b="1" dirty="0" smtClean="0">
              <a:solidFill>
                <a:srgbClr val="000000"/>
              </a:solidFill>
              <a:latin typeface="Trebuchet MS" pitchFamily="34" charset="0"/>
              <a:ea typeface="Lucida Sans Unicode" charset="0"/>
              <a:cs typeface="Lucida Sans Unicode" charset="0"/>
            </a:endParaRP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Köchin/Koch</a:t>
            </a: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Landschaftsgärtnerei</a:t>
            </a: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a:t>
            </a:r>
            <a:r>
              <a:rPr lang="de-AT" sz="1600" b="1" dirty="0" err="1" smtClean="0">
                <a:solidFill>
                  <a:srgbClr val="000000"/>
                </a:solidFill>
                <a:latin typeface="Trebuchet MS" pitchFamily="34" charset="0"/>
                <a:ea typeface="Lucida Sans Unicode" charset="0"/>
                <a:cs typeface="Lucida Sans Unicode" charset="0"/>
              </a:rPr>
              <a:t>MaurerIn</a:t>
            </a:r>
            <a:endParaRPr lang="de-AT" sz="1600" b="1" dirty="0" smtClean="0">
              <a:solidFill>
                <a:srgbClr val="000000"/>
              </a:solidFill>
              <a:latin typeface="Trebuchet MS" pitchFamily="34" charset="0"/>
              <a:ea typeface="Lucida Sans Unicode" charset="0"/>
              <a:cs typeface="Lucida Sans Unicode" charset="0"/>
            </a:endParaRP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Einzelhandel</a:t>
            </a: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Tischlerei</a:t>
            </a:r>
          </a:p>
          <a:p>
            <a:pPr>
              <a:lnSpc>
                <a:spcPct val="200000"/>
              </a:lnSpc>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EDV-Technik</a:t>
            </a:r>
          </a:p>
          <a:p>
            <a:endParaRPr lang="de-AT" b="1" dirty="0" smtClean="0">
              <a:solidFill>
                <a:srgbClr val="000099"/>
              </a:solidFill>
              <a:latin typeface="Trebuchet MS" pitchFamily="34" charset="0"/>
            </a:endParaRPr>
          </a:p>
          <a:p>
            <a:endParaRPr lang="de-AT" dirty="0"/>
          </a:p>
        </p:txBody>
      </p:sp>
      <p:sp>
        <p:nvSpPr>
          <p:cNvPr id="9"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30363" y="976191"/>
            <a:ext cx="8249823" cy="400110"/>
          </a:xfrm>
          <a:prstGeom prst="rect">
            <a:avLst/>
          </a:prstGeom>
          <a:noFill/>
          <a:ln w="9525">
            <a:noFill/>
            <a:miter lim="800000"/>
            <a:headEnd/>
            <a:tailEnd/>
          </a:ln>
        </p:spPr>
        <p:txBody>
          <a:bodyPr wrap="square">
            <a:spAutoFit/>
          </a:bodyPr>
          <a:lstStyle/>
          <a:p>
            <a:r>
              <a:rPr lang="de-AT" sz="2000" b="1" u="sng" dirty="0" smtClean="0">
                <a:solidFill>
                  <a:srgbClr val="C00000"/>
                </a:solidFill>
                <a:latin typeface="Trebuchet MS" pitchFamily="34" charset="0"/>
                <a:ea typeface="Lucida Sans Unicode" charset="0"/>
                <a:cs typeface="Lucida Sans Unicode" charset="0"/>
              </a:rPr>
              <a:t>Altersstruktur:</a:t>
            </a:r>
          </a:p>
        </p:txBody>
      </p:sp>
      <p:sp>
        <p:nvSpPr>
          <p:cNvPr id="7"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graphicFrame>
        <p:nvGraphicFramePr>
          <p:cNvPr id="8" name="Diagramm 7"/>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38558" y="213053"/>
            <a:ext cx="2878715"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Ausgangssituation:</a:t>
            </a:r>
            <a:endParaRPr lang="de-AT" sz="2400" b="1" u="sng" dirty="0">
              <a:solidFill>
                <a:srgbClr val="FFFF00"/>
              </a:solidFill>
              <a:latin typeface="Trebuchet MS" pitchFamily="34" charset="0"/>
            </a:endParaRPr>
          </a:p>
        </p:txBody>
      </p:sp>
      <p:sp>
        <p:nvSpPr>
          <p:cNvPr id="41985" name="Rectangle 1"/>
          <p:cNvSpPr>
            <a:spLocks noChangeArrowheads="1"/>
          </p:cNvSpPr>
          <p:nvPr/>
        </p:nvSpPr>
        <p:spPr bwMode="auto">
          <a:xfrm>
            <a:off x="1534602" y="1810328"/>
            <a:ext cx="6408752"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rPr>
              <a:t>Aktive Arbeitsmarktpolitik:</a:t>
            </a:r>
            <a:endParaRPr kumimoji="0" lang="de-AT"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3600" b="1" i="0" u="none" strike="noStrike" cap="none" normalizeH="0" baseline="0" dirty="0" smtClean="0">
                <a:ln>
                  <a:noFill/>
                </a:ln>
                <a:solidFill>
                  <a:srgbClr val="000099"/>
                </a:solidFill>
                <a:effectLst/>
                <a:latin typeface="Trebuchet MS" pitchFamily="34" charset="0"/>
                <a:ea typeface="Times New Roman" pitchFamily="18" charset="0"/>
                <a:cs typeface="Times New Roman" pitchFamily="18" charset="0"/>
              </a:rPr>
              <a:t>Pilotprojekt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3600" b="1" i="0" u="none" strike="noStrike" cap="none" normalizeH="0" baseline="0" dirty="0" smtClean="0">
                <a:ln>
                  <a:noFill/>
                </a:ln>
                <a:solidFill>
                  <a:srgbClr val="000099"/>
                </a:solidFill>
                <a:effectLst/>
                <a:latin typeface="Trebuchet MS" pitchFamily="34" charset="0"/>
                <a:ea typeface="Times New Roman" pitchFamily="18" charset="0"/>
                <a:cs typeface="Times New Roman" pitchFamily="18" charset="0"/>
              </a:rPr>
              <a:t>"Du kannst was!„</a:t>
            </a:r>
          </a:p>
          <a:p>
            <a:pPr marL="0" marR="0" lvl="0" indent="0" algn="ctr" defTabSz="914400" rtl="0" eaLnBrk="0" fontAlgn="base" latinLnBrk="0" hangingPunct="0">
              <a:lnSpc>
                <a:spcPct val="100000"/>
              </a:lnSpc>
              <a:spcBef>
                <a:spcPct val="0"/>
              </a:spcBef>
              <a:spcAft>
                <a:spcPct val="0"/>
              </a:spcAft>
              <a:buClrTx/>
              <a:buSzTx/>
              <a:buFontTx/>
              <a:buNone/>
              <a:tabLst/>
            </a:pPr>
            <a:endParaRPr lang="de-DE" b="1" dirty="0" smtClean="0">
              <a:solidFill>
                <a:srgbClr val="FF0000"/>
              </a:solidFill>
              <a:latin typeface="Trebuchet MS"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A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rPr>
              <a:t>mit persönlichen Kompetenzen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rPr>
              <a:t>zum Berufsabschluss</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30363" y="976191"/>
            <a:ext cx="8249823" cy="400110"/>
          </a:xfrm>
          <a:prstGeom prst="rect">
            <a:avLst/>
          </a:prstGeom>
          <a:noFill/>
          <a:ln w="9525">
            <a:noFill/>
            <a:miter lim="800000"/>
            <a:headEnd/>
            <a:tailEnd/>
          </a:ln>
        </p:spPr>
        <p:txBody>
          <a:bodyPr wrap="square">
            <a:spAutoFit/>
          </a:bodyPr>
          <a:lstStyle/>
          <a:p>
            <a:r>
              <a:rPr lang="de-AT" sz="2000" b="1" u="sng" dirty="0" smtClean="0">
                <a:solidFill>
                  <a:srgbClr val="C00000"/>
                </a:solidFill>
                <a:latin typeface="Trebuchet MS" pitchFamily="34" charset="0"/>
                <a:ea typeface="Lucida Sans Unicode" charset="0"/>
                <a:cs typeface="Lucida Sans Unicode" charset="0"/>
              </a:rPr>
              <a:t>Geschlecht:</a:t>
            </a:r>
          </a:p>
        </p:txBody>
      </p:sp>
      <p:sp>
        <p:nvSpPr>
          <p:cNvPr id="7"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graphicFrame>
        <p:nvGraphicFramePr>
          <p:cNvPr id="8" name="Diagramm 7"/>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30363" y="976191"/>
            <a:ext cx="8249823" cy="400110"/>
          </a:xfrm>
          <a:prstGeom prst="rect">
            <a:avLst/>
          </a:prstGeom>
          <a:noFill/>
          <a:ln w="9525">
            <a:noFill/>
            <a:miter lim="800000"/>
            <a:headEnd/>
            <a:tailEnd/>
          </a:ln>
        </p:spPr>
        <p:txBody>
          <a:bodyPr wrap="square">
            <a:spAutoFit/>
          </a:bodyPr>
          <a:lstStyle/>
          <a:p>
            <a:r>
              <a:rPr lang="de-AT" sz="2000" b="1" u="sng" dirty="0" smtClean="0">
                <a:solidFill>
                  <a:srgbClr val="C00000"/>
                </a:solidFill>
                <a:latin typeface="Trebuchet MS" pitchFamily="34" charset="0"/>
                <a:ea typeface="Lucida Sans Unicode" charset="0"/>
                <a:cs typeface="Lucida Sans Unicode" charset="0"/>
              </a:rPr>
              <a:t>Staatsbürgerschaft:</a:t>
            </a:r>
          </a:p>
        </p:txBody>
      </p:sp>
      <p:sp>
        <p:nvSpPr>
          <p:cNvPr id="7"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graphicFrame>
        <p:nvGraphicFramePr>
          <p:cNvPr id="8" name="Diagramm 7"/>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35525" y="1002001"/>
            <a:ext cx="8617529" cy="4525963"/>
          </a:xfrm>
        </p:spPr>
        <p:txBody>
          <a:bodyPr/>
          <a:lstStyle/>
          <a:p>
            <a:pPr>
              <a:spcBef>
                <a:spcPct val="0"/>
              </a:spcBef>
              <a:buNone/>
            </a:pPr>
            <a:r>
              <a:rPr lang="de-DE" sz="2000" b="1" u="sng" kern="1200" dirty="0" smtClean="0">
                <a:solidFill>
                  <a:srgbClr val="C00000"/>
                </a:solidFill>
                <a:latin typeface="Trebuchet MS" pitchFamily="34" charset="0"/>
                <a:ea typeface="Lucida Sans Unicode" charset="0"/>
                <a:cs typeface="Lucida Sans Unicode" charset="0"/>
              </a:rPr>
              <a:t>Finanzierung:</a:t>
            </a:r>
          </a:p>
          <a:p>
            <a:pPr>
              <a:spcBef>
                <a:spcPct val="0"/>
              </a:spcBef>
              <a:buNone/>
            </a:pPr>
            <a:endParaRPr lang="de-DE" b="1" kern="1200" dirty="0" smtClean="0">
              <a:solidFill>
                <a:srgbClr val="000099"/>
              </a:solidFill>
              <a:latin typeface="Trebuchet MS" pitchFamily="34" charset="0"/>
            </a:endParaRPr>
          </a:p>
          <a:p>
            <a:pPr>
              <a:buFont typeface="Wingdings" pitchFamily="2" charset="2"/>
              <a:buChar char="Ø"/>
            </a:pPr>
            <a:r>
              <a:rPr lang="de-DE" sz="1600" b="1" kern="1200" dirty="0">
                <a:solidFill>
                  <a:srgbClr val="000000"/>
                </a:solidFill>
                <a:latin typeface="Trebuchet MS" pitchFamily="34" charset="0"/>
                <a:ea typeface="Lucida Sans Unicode" charset="0"/>
                <a:cs typeface="Lucida Sans Unicode" charset="0"/>
              </a:rPr>
              <a:t>Für die Modellentwicklung und –</a:t>
            </a:r>
            <a:r>
              <a:rPr lang="de-DE" sz="1600" b="1" kern="1200" dirty="0" err="1">
                <a:solidFill>
                  <a:srgbClr val="000000"/>
                </a:solidFill>
                <a:latin typeface="Trebuchet MS" pitchFamily="34" charset="0"/>
                <a:ea typeface="Lucida Sans Unicode" charset="0"/>
                <a:cs typeface="Lucida Sans Unicode" charset="0"/>
              </a:rPr>
              <a:t>erprobung</a:t>
            </a:r>
            <a:r>
              <a:rPr lang="de-DE" sz="1600" b="1" kern="1200" dirty="0">
                <a:solidFill>
                  <a:srgbClr val="000000"/>
                </a:solidFill>
                <a:latin typeface="Trebuchet MS" pitchFamily="34" charset="0"/>
                <a:ea typeface="Lucida Sans Unicode" charset="0"/>
                <a:cs typeface="Lucida Sans Unicode" charset="0"/>
              </a:rPr>
              <a:t> wurden </a:t>
            </a:r>
            <a:r>
              <a:rPr lang="de-DE" sz="1600" b="1" kern="1200" dirty="0" smtClean="0">
                <a:solidFill>
                  <a:srgbClr val="000000"/>
                </a:solidFill>
                <a:latin typeface="Trebuchet MS" pitchFamily="34" charset="0"/>
                <a:ea typeface="Lucida Sans Unicode" charset="0"/>
                <a:cs typeface="Lucida Sans Unicode" charset="0"/>
              </a:rPr>
              <a:t>durch das Land OÖ </a:t>
            </a:r>
          </a:p>
          <a:p>
            <a:pPr>
              <a:buNone/>
            </a:pPr>
            <a:r>
              <a:rPr lang="de-DE" sz="1600" b="1" kern="1200" dirty="0" smtClean="0">
                <a:solidFill>
                  <a:srgbClr val="000000"/>
                </a:solidFill>
                <a:latin typeface="Trebuchet MS" pitchFamily="34" charset="0"/>
                <a:ea typeface="Lucida Sans Unicode" charset="0"/>
                <a:cs typeface="Lucida Sans Unicode" charset="0"/>
              </a:rPr>
              <a:t>	€ 150.000,00 zur </a:t>
            </a:r>
            <a:r>
              <a:rPr lang="de-DE" sz="1600" b="1" kern="1200" dirty="0">
                <a:solidFill>
                  <a:srgbClr val="000000"/>
                </a:solidFill>
                <a:latin typeface="Trebuchet MS" pitchFamily="34" charset="0"/>
                <a:ea typeface="Lucida Sans Unicode" charset="0"/>
                <a:cs typeface="Lucida Sans Unicode" charset="0"/>
              </a:rPr>
              <a:t>Verfügung </a:t>
            </a:r>
            <a:r>
              <a:rPr lang="de-DE" sz="1600" b="1" kern="1200" dirty="0" smtClean="0">
                <a:solidFill>
                  <a:srgbClr val="000000"/>
                </a:solidFill>
                <a:latin typeface="Trebuchet MS" pitchFamily="34" charset="0"/>
                <a:ea typeface="Lucida Sans Unicode" charset="0"/>
                <a:cs typeface="Lucida Sans Unicode" charset="0"/>
              </a:rPr>
              <a:t>gestellt</a:t>
            </a:r>
          </a:p>
          <a:p>
            <a:pPr>
              <a:buFont typeface="Wingdings" pitchFamily="2" charset="2"/>
              <a:buChar char="Ø"/>
            </a:pPr>
            <a:endParaRPr lang="de-DE" sz="1600" b="1" kern="1200"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sz="1600" b="1" kern="1200" dirty="0" smtClean="0">
                <a:solidFill>
                  <a:srgbClr val="000000"/>
                </a:solidFill>
                <a:latin typeface="Trebuchet MS" pitchFamily="34" charset="0"/>
                <a:ea typeface="Lucida Sans Unicode" charset="0"/>
                <a:cs typeface="Lucida Sans Unicode" charset="0"/>
              </a:rPr>
              <a:t>für den konkreten </a:t>
            </a:r>
            <a:r>
              <a:rPr lang="de-DE" sz="1600" b="1" kern="1200" dirty="0">
                <a:solidFill>
                  <a:srgbClr val="000000"/>
                </a:solidFill>
                <a:latin typeface="Trebuchet MS" pitchFamily="34" charset="0"/>
                <a:ea typeface="Lucida Sans Unicode" charset="0"/>
                <a:cs typeface="Lucida Sans Unicode" charset="0"/>
              </a:rPr>
              <a:t>Weiterbildungsbedarf </a:t>
            </a:r>
            <a:r>
              <a:rPr lang="de-DE" sz="1600" b="1" kern="1200" dirty="0" smtClean="0">
                <a:solidFill>
                  <a:srgbClr val="000000"/>
                </a:solidFill>
                <a:latin typeface="Trebuchet MS" pitchFamily="34" charset="0"/>
                <a:ea typeface="Lucida Sans Unicode" charset="0"/>
                <a:cs typeface="Lucida Sans Unicode" charset="0"/>
              </a:rPr>
              <a:t>der </a:t>
            </a:r>
            <a:r>
              <a:rPr lang="de-DE" sz="1600" b="1" kern="1200" dirty="0">
                <a:solidFill>
                  <a:srgbClr val="000000"/>
                </a:solidFill>
                <a:latin typeface="Trebuchet MS" pitchFamily="34" charset="0"/>
                <a:ea typeface="Lucida Sans Unicode" charset="0"/>
                <a:cs typeface="Lucida Sans Unicode" charset="0"/>
              </a:rPr>
              <a:t>einzelnen </a:t>
            </a:r>
            <a:r>
              <a:rPr lang="de-DE" sz="1600" b="1" kern="1200" dirty="0" err="1" smtClean="0">
                <a:solidFill>
                  <a:srgbClr val="000000"/>
                </a:solidFill>
                <a:latin typeface="Trebuchet MS" pitchFamily="34" charset="0"/>
                <a:ea typeface="Lucida Sans Unicode" charset="0"/>
                <a:cs typeface="Lucida Sans Unicode" charset="0"/>
              </a:rPr>
              <a:t>TeilnehmerInnen</a:t>
            </a:r>
            <a:r>
              <a:rPr lang="de-DE" sz="1600" b="1" kern="1200" dirty="0" smtClean="0">
                <a:solidFill>
                  <a:srgbClr val="000000"/>
                </a:solidFill>
                <a:latin typeface="Trebuchet MS" pitchFamily="34" charset="0"/>
                <a:ea typeface="Lucida Sans Unicode" charset="0"/>
                <a:cs typeface="Lucida Sans Unicode" charset="0"/>
              </a:rPr>
              <a:t> aus dem </a:t>
            </a:r>
            <a:r>
              <a:rPr lang="de-DE" sz="1600" b="1" kern="1200" dirty="0" err="1" smtClean="0">
                <a:solidFill>
                  <a:srgbClr val="000000"/>
                </a:solidFill>
                <a:latin typeface="Trebuchet MS" pitchFamily="34" charset="0"/>
                <a:ea typeface="Lucida Sans Unicode" charset="0"/>
                <a:cs typeface="Lucida Sans Unicode" charset="0"/>
              </a:rPr>
              <a:t>oö</a:t>
            </a:r>
            <a:r>
              <a:rPr lang="de-DE" sz="1600" b="1" kern="1200" dirty="0" smtClean="0">
                <a:solidFill>
                  <a:srgbClr val="000000"/>
                </a:solidFill>
                <a:latin typeface="Trebuchet MS" pitchFamily="34" charset="0"/>
                <a:ea typeface="Lucida Sans Unicode" charset="0"/>
                <a:cs typeface="Lucida Sans Unicode" charset="0"/>
              </a:rPr>
              <a:t>. Bildungskonto standen 80</a:t>
            </a:r>
            <a:r>
              <a:rPr lang="de-DE" sz="1600" b="1" kern="1200" dirty="0">
                <a:solidFill>
                  <a:srgbClr val="000000"/>
                </a:solidFill>
                <a:latin typeface="Trebuchet MS" pitchFamily="34" charset="0"/>
                <a:ea typeface="Lucida Sans Unicode" charset="0"/>
                <a:cs typeface="Lucida Sans Unicode" charset="0"/>
              </a:rPr>
              <a:t>% </a:t>
            </a:r>
            <a:r>
              <a:rPr lang="de-DE" sz="1600" b="1" kern="1200" dirty="0" smtClean="0">
                <a:solidFill>
                  <a:srgbClr val="000000"/>
                </a:solidFill>
                <a:latin typeface="Trebuchet MS" pitchFamily="34" charset="0"/>
                <a:ea typeface="Lucida Sans Unicode" charset="0"/>
                <a:cs typeface="Lucida Sans Unicode" charset="0"/>
              </a:rPr>
              <a:t> der </a:t>
            </a:r>
            <a:r>
              <a:rPr lang="de-DE" sz="1600" b="1" kern="1200" dirty="0">
                <a:solidFill>
                  <a:srgbClr val="000000"/>
                </a:solidFill>
                <a:latin typeface="Trebuchet MS" pitchFamily="34" charset="0"/>
                <a:ea typeface="Lucida Sans Unicode" charset="0"/>
                <a:cs typeface="Lucida Sans Unicode" charset="0"/>
              </a:rPr>
              <a:t>entstandenen Kosten bis </a:t>
            </a:r>
            <a:r>
              <a:rPr lang="de-DE" sz="1600" b="1" kern="1200" dirty="0" smtClean="0">
                <a:solidFill>
                  <a:srgbClr val="000000"/>
                </a:solidFill>
                <a:latin typeface="Trebuchet MS" pitchFamily="34" charset="0"/>
                <a:ea typeface="Lucida Sans Unicode" charset="0"/>
                <a:cs typeface="Lucida Sans Unicode" charset="0"/>
              </a:rPr>
              <a:t>max. € 2090,00, unabhängig von Alter, eventuell schon vorhandenen Abschlüssen und bereits erfolgten Ausschöpfungen des Bildungskontos zur Verfügung</a:t>
            </a:r>
          </a:p>
          <a:p>
            <a:pPr>
              <a:buFont typeface="Wingdings" pitchFamily="2" charset="2"/>
              <a:buChar char="Ø"/>
            </a:pPr>
            <a:endParaRPr lang="de-DE" sz="1600" b="1" kern="1200" dirty="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sz="1600" b="1" kern="1200" dirty="0" smtClean="0">
                <a:solidFill>
                  <a:srgbClr val="000000"/>
                </a:solidFill>
                <a:latin typeface="Trebuchet MS" pitchFamily="34" charset="0"/>
                <a:ea typeface="Lucida Sans Unicode" charset="0"/>
                <a:cs typeface="Lucida Sans Unicode" charset="0"/>
              </a:rPr>
              <a:t>Je </a:t>
            </a:r>
            <a:r>
              <a:rPr lang="de-DE" sz="1600" b="1" kern="1200" dirty="0">
                <a:solidFill>
                  <a:srgbClr val="000000"/>
                </a:solidFill>
                <a:latin typeface="Trebuchet MS" pitchFamily="34" charset="0"/>
                <a:ea typeface="Lucida Sans Unicode" charset="0"/>
                <a:cs typeface="Lucida Sans Unicode" charset="0"/>
              </a:rPr>
              <a:t>nach individuellem </a:t>
            </a:r>
            <a:r>
              <a:rPr lang="de-DE" sz="1600" b="1" kern="1200" dirty="0" smtClean="0">
                <a:solidFill>
                  <a:srgbClr val="000000"/>
                </a:solidFill>
                <a:latin typeface="Trebuchet MS" pitchFamily="34" charset="0"/>
                <a:ea typeface="Lucida Sans Unicode" charset="0"/>
                <a:cs typeface="Lucida Sans Unicode" charset="0"/>
              </a:rPr>
              <a:t>Förderbedarf der </a:t>
            </a:r>
            <a:r>
              <a:rPr lang="de-DE" sz="1600" b="1" kern="1200" dirty="0" err="1" smtClean="0">
                <a:solidFill>
                  <a:srgbClr val="000000"/>
                </a:solidFill>
                <a:latin typeface="Trebuchet MS" pitchFamily="34" charset="0"/>
                <a:ea typeface="Lucida Sans Unicode" charset="0"/>
                <a:cs typeface="Lucida Sans Unicode" charset="0"/>
              </a:rPr>
              <a:t>TeilnehmerInnen</a:t>
            </a:r>
            <a:r>
              <a:rPr lang="de-DE" sz="1600" b="1" kern="1200" dirty="0" smtClean="0">
                <a:solidFill>
                  <a:srgbClr val="000000"/>
                </a:solidFill>
                <a:latin typeface="Trebuchet MS" pitchFamily="34" charset="0"/>
                <a:ea typeface="Lucida Sans Unicode" charset="0"/>
                <a:cs typeface="Lucida Sans Unicode" charset="0"/>
              </a:rPr>
              <a:t> </a:t>
            </a:r>
            <a:r>
              <a:rPr lang="de-DE" sz="1600" b="1" kern="1200" dirty="0">
                <a:solidFill>
                  <a:srgbClr val="000000"/>
                </a:solidFill>
                <a:latin typeface="Trebuchet MS" pitchFamily="34" charset="0"/>
                <a:ea typeface="Lucida Sans Unicode" charset="0"/>
                <a:cs typeface="Lucida Sans Unicode" charset="0"/>
              </a:rPr>
              <a:t>reichte </a:t>
            </a:r>
            <a:r>
              <a:rPr lang="de-DE" sz="1600" b="1" kern="1200" dirty="0" smtClean="0">
                <a:solidFill>
                  <a:srgbClr val="000000"/>
                </a:solidFill>
                <a:latin typeface="Trebuchet MS" pitchFamily="34" charset="0"/>
                <a:ea typeface="Lucida Sans Unicode" charset="0"/>
                <a:cs typeface="Lucida Sans Unicode" charset="0"/>
              </a:rPr>
              <a:t>die tatsächliche Förderhöhe </a:t>
            </a:r>
            <a:r>
              <a:rPr lang="de-DE" sz="1600" b="1" kern="1200" dirty="0">
                <a:solidFill>
                  <a:srgbClr val="000000"/>
                </a:solidFill>
                <a:latin typeface="Trebuchet MS" pitchFamily="34" charset="0"/>
                <a:ea typeface="Lucida Sans Unicode" charset="0"/>
                <a:cs typeface="Lucida Sans Unicode" charset="0"/>
              </a:rPr>
              <a:t>durch das </a:t>
            </a:r>
            <a:r>
              <a:rPr lang="de-DE" sz="1600" b="1" kern="1200" dirty="0" err="1">
                <a:solidFill>
                  <a:srgbClr val="000000"/>
                </a:solidFill>
                <a:latin typeface="Trebuchet MS" pitchFamily="34" charset="0"/>
                <a:ea typeface="Lucida Sans Unicode" charset="0"/>
                <a:cs typeface="Lucida Sans Unicode" charset="0"/>
              </a:rPr>
              <a:t>oö</a:t>
            </a:r>
            <a:r>
              <a:rPr lang="de-DE" sz="1600" b="1" kern="1200" dirty="0">
                <a:solidFill>
                  <a:srgbClr val="000000"/>
                </a:solidFill>
                <a:latin typeface="Trebuchet MS" pitchFamily="34" charset="0"/>
                <a:ea typeface="Lucida Sans Unicode" charset="0"/>
                <a:cs typeface="Lucida Sans Unicode" charset="0"/>
              </a:rPr>
              <a:t>. Bildungskonto von  € </a:t>
            </a:r>
            <a:r>
              <a:rPr lang="de-DE" sz="1600" b="1" kern="1200" dirty="0" smtClean="0">
                <a:solidFill>
                  <a:srgbClr val="000000"/>
                </a:solidFill>
                <a:latin typeface="Trebuchet MS" pitchFamily="34" charset="0"/>
                <a:ea typeface="Lucida Sans Unicode" charset="0"/>
                <a:cs typeface="Lucida Sans Unicode" charset="0"/>
              </a:rPr>
              <a:t>80,00 bis € 1.978,00</a:t>
            </a:r>
          </a:p>
          <a:p>
            <a:pPr>
              <a:buFont typeface="Wingdings" pitchFamily="2" charset="2"/>
              <a:buChar char="Ø"/>
            </a:pPr>
            <a:endParaRPr lang="de-DE" sz="1600" b="1" kern="1200" dirty="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sz="1600" b="1" kern="1200" dirty="0">
                <a:solidFill>
                  <a:srgbClr val="000000"/>
                </a:solidFill>
                <a:latin typeface="Trebuchet MS" pitchFamily="34" charset="0"/>
                <a:ea typeface="Lucida Sans Unicode" charset="0"/>
                <a:cs typeface="Lucida Sans Unicode" charset="0"/>
              </a:rPr>
              <a:t>In jedem Fall </a:t>
            </a:r>
            <a:r>
              <a:rPr lang="de-DE" sz="1600" b="1" kern="1200" dirty="0" smtClean="0">
                <a:solidFill>
                  <a:srgbClr val="000000"/>
                </a:solidFill>
                <a:latin typeface="Trebuchet MS" pitchFamily="34" charset="0"/>
                <a:ea typeface="Lucida Sans Unicode" charset="0"/>
                <a:cs typeface="Lucida Sans Unicode" charset="0"/>
              </a:rPr>
              <a:t>gab es abweichend von </a:t>
            </a:r>
            <a:r>
              <a:rPr lang="de-DE" sz="1600" b="1" kern="1200" dirty="0">
                <a:solidFill>
                  <a:srgbClr val="000000"/>
                </a:solidFill>
                <a:latin typeface="Trebuchet MS" pitchFamily="34" charset="0"/>
                <a:ea typeface="Lucida Sans Unicode" charset="0"/>
                <a:cs typeface="Lucida Sans Unicode" charset="0"/>
              </a:rPr>
              <a:t>den Förderrichtlinien </a:t>
            </a:r>
            <a:r>
              <a:rPr lang="de-DE" sz="1600" b="1" kern="1200" dirty="0" smtClean="0">
                <a:solidFill>
                  <a:srgbClr val="000000"/>
                </a:solidFill>
                <a:latin typeface="Trebuchet MS" pitchFamily="34" charset="0"/>
                <a:ea typeface="Lucida Sans Unicode" charset="0"/>
                <a:cs typeface="Lucida Sans Unicode" charset="0"/>
              </a:rPr>
              <a:t> den gesamten   AK OÖ-Bildungsbonus in Höhe von € 100,00.</a:t>
            </a:r>
            <a:endParaRPr lang="de-DE" dirty="0"/>
          </a:p>
        </p:txBody>
      </p:sp>
      <p:sp>
        <p:nvSpPr>
          <p:cNvPr id="4" name="Text Box 6"/>
          <p:cNvSpPr txBox="1">
            <a:spLocks noChangeArrowheads="1"/>
          </p:cNvSpPr>
          <p:nvPr/>
        </p:nvSpPr>
        <p:spPr bwMode="auto">
          <a:xfrm>
            <a:off x="224703" y="199193"/>
            <a:ext cx="34606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Zahlen-Daten-Fakten:</a:t>
            </a:r>
            <a:endParaRPr lang="de-AT" sz="2400" b="1" u="sng" dirty="0">
              <a:solidFill>
                <a:srgbClr val="FFFF00"/>
              </a:solidFill>
              <a:latin typeface="Trebuchet MS" pitchFamily="34" charset="0"/>
            </a:endParaRPr>
          </a:p>
        </p:txBody>
      </p:sp>
    </p:spTree>
    <p:extLst>
      <p:ext uri="{BB962C8B-B14F-4D97-AF65-F5344CB8AC3E}">
        <p14:creationId xmlns:p14="http://schemas.microsoft.com/office/powerpoint/2010/main" xmlns="" val="249947670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38558" y="213048"/>
            <a:ext cx="4513552"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Erfahrungen aus dem Projekt:</a:t>
            </a:r>
            <a:endParaRPr lang="de-AT" sz="2400" b="1" u="sng" dirty="0">
              <a:solidFill>
                <a:srgbClr val="FFFF00"/>
              </a:solidFill>
              <a:latin typeface="Trebuchet MS" pitchFamily="34" charset="0"/>
            </a:endParaRPr>
          </a:p>
        </p:txBody>
      </p:sp>
      <p:sp>
        <p:nvSpPr>
          <p:cNvPr id="6" name="Text Box 5"/>
          <p:cNvSpPr txBox="1">
            <a:spLocks noChangeArrowheads="1"/>
          </p:cNvSpPr>
          <p:nvPr/>
        </p:nvSpPr>
        <p:spPr bwMode="auto">
          <a:xfrm>
            <a:off x="244218" y="1003900"/>
            <a:ext cx="8650400" cy="3477875"/>
          </a:xfrm>
          <a:prstGeom prst="rect">
            <a:avLst/>
          </a:prstGeom>
          <a:noFill/>
          <a:ln w="9525">
            <a:noFill/>
            <a:miter lim="800000"/>
            <a:headEnd/>
            <a:tailEnd/>
          </a:ln>
        </p:spPr>
        <p:txBody>
          <a:bodyPr wrap="square">
            <a:spAutoFit/>
          </a:bodyPr>
          <a:lstStyle/>
          <a:p>
            <a:r>
              <a:rPr lang="de-AT" sz="3200" b="1" u="sng" dirty="0" smtClean="0">
                <a:solidFill>
                  <a:srgbClr val="FF0000"/>
                </a:solidFill>
                <a:latin typeface="Trebuchet MS" pitchFamily="34" charset="0"/>
              </a:rPr>
              <a:t>„Du kannst was“ </a:t>
            </a:r>
          </a:p>
          <a:p>
            <a:endParaRPr lang="de-AT" sz="2400" b="1" dirty="0" smtClean="0">
              <a:solidFill>
                <a:srgbClr val="000099"/>
              </a:solidFill>
              <a:latin typeface="Trebuchet MS" pitchFamily="34" charset="0"/>
            </a:endParaRPr>
          </a:p>
          <a:p>
            <a:endParaRPr lang="de-AT" sz="2400" b="1" dirty="0" smtClean="0">
              <a:solidFill>
                <a:srgbClr val="000099"/>
              </a:solidFill>
              <a:latin typeface="Trebuchet MS" pitchFamily="34" charset="0"/>
            </a:endParaRPr>
          </a:p>
          <a:p>
            <a:r>
              <a:rPr lang="de-AT" sz="2000" b="1" dirty="0" smtClean="0">
                <a:solidFill>
                  <a:srgbClr val="000099"/>
                </a:solidFill>
                <a:latin typeface="Trebuchet MS" pitchFamily="34" charset="0"/>
              </a:rPr>
              <a:t>ist der Beweis, dass viele </a:t>
            </a:r>
            <a:r>
              <a:rPr lang="de-AT" sz="2000" b="1" dirty="0" err="1" smtClean="0">
                <a:solidFill>
                  <a:srgbClr val="000099"/>
                </a:solidFill>
                <a:latin typeface="Trebuchet MS" pitchFamily="34" charset="0"/>
              </a:rPr>
              <a:t>MitbürgerInnen</a:t>
            </a:r>
            <a:r>
              <a:rPr lang="de-AT" sz="2000" b="1" dirty="0" smtClean="0">
                <a:solidFill>
                  <a:srgbClr val="000099"/>
                </a:solidFill>
                <a:latin typeface="Trebuchet MS" pitchFamily="34" charset="0"/>
              </a:rPr>
              <a:t> noch Potentiale ausschöpfen können, denen in der Vergangenheit entweder </a:t>
            </a:r>
          </a:p>
          <a:p>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keine Chance auf eine Berufsausbildung geboten wurde oder </a:t>
            </a:r>
          </a:p>
          <a:p>
            <a:pPr>
              <a:buFont typeface="Wingdings" pitchFamily="2" charset="2"/>
              <a:buChar char="Ø"/>
            </a:pPr>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die in ihrer Jugend die gebotenen Chancen (noch) nicht 	nutzen konnten. </a:t>
            </a:r>
          </a:p>
        </p:txBody>
      </p:sp>
      <p:sp>
        <p:nvSpPr>
          <p:cNvPr id="7" name="Textfeld 6"/>
          <p:cNvSpPr txBox="1"/>
          <p:nvPr/>
        </p:nvSpPr>
        <p:spPr>
          <a:xfrm>
            <a:off x="556595" y="2130950"/>
            <a:ext cx="7832031" cy="246221"/>
          </a:xfrm>
          <a:prstGeom prst="rect">
            <a:avLst/>
          </a:prstGeom>
          <a:noFill/>
        </p:spPr>
        <p:txBody>
          <a:bodyPr wrap="square" rtlCol="0">
            <a:spAutoFit/>
          </a:bodyPr>
          <a:lstStyle/>
          <a:p>
            <a:r>
              <a:rPr lang="de-AT" sz="1000" dirty="0" smtClean="0">
                <a:latin typeface="Trebuchet MS" pitchFamily="34" charset="0"/>
              </a:rPr>
              <a:t> </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feld 6"/>
          <p:cNvSpPr txBox="1"/>
          <p:nvPr/>
        </p:nvSpPr>
        <p:spPr>
          <a:xfrm>
            <a:off x="251794" y="981023"/>
            <a:ext cx="8642824" cy="4770537"/>
          </a:xfrm>
          <a:prstGeom prst="rect">
            <a:avLst/>
          </a:prstGeom>
          <a:noFill/>
        </p:spPr>
        <p:txBody>
          <a:bodyPr wrap="square" rtlCol="0">
            <a:spAutoFit/>
          </a:bodyPr>
          <a:lstStyle/>
          <a:p>
            <a:r>
              <a:rPr lang="de-AT" sz="1400" dirty="0" smtClean="0">
                <a:latin typeface="Trebuchet MS" pitchFamily="34" charset="0"/>
              </a:rPr>
              <a:t> </a:t>
            </a: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die meisten ProjektteilnehmerInnen unterschätzen ihr Wissen und Können eher als sie es 	überschätzen. Ausnahme: junge Türken </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bisher eher nicht so bildungsnahe Menschen wurden davon überzeugt, dass Lernen auch 	Freude machen kann. Der Schritt zum Lehrabschluss war für die meisten „neuen“ 	Fachkräfte generell der Schritt in eine neue Karriere – es bereiten  sich einige schon auf 	die nächsten, weiteren Qualifikationen vor. </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ohne entsprechende Sprachkenntnisse und Willen zum Lernen sind die Chancen 	auf eine berufliche Weiterentwicklung stark eingeschränkt. Immerhin sind 3 TN 	mangels entsprechender Sprachkenntnisse 	nicht zum gewünschten Abschluss 	gekommen.</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das Selbstwertgefühl dieser frisch qualifizierten Menschen ist gestiegen, man 	kann sowohl den sozialen als auch integrativen Aspekt dieses Projektes nicht 	hoch genug einschätzen – </a:t>
            </a:r>
            <a:r>
              <a:rPr lang="de-AT" sz="1400" b="1" dirty="0" err="1" smtClean="0">
                <a:latin typeface="Trebuchet MS" pitchFamily="34" charset="0"/>
              </a:rPr>
              <a:t>ÖsterreicherInnnen</a:t>
            </a:r>
            <a:r>
              <a:rPr lang="de-AT" sz="1400" b="1" dirty="0" smtClean="0">
                <a:latin typeface="Trebuchet MS" pitchFamily="34" charset="0"/>
              </a:rPr>
              <a:t> und </a:t>
            </a:r>
            <a:r>
              <a:rPr lang="de-AT" sz="1400" b="1" dirty="0" err="1" smtClean="0">
                <a:latin typeface="Trebuchet MS" pitchFamily="34" charset="0"/>
              </a:rPr>
              <a:t>MigrantInnen</a:t>
            </a:r>
            <a:r>
              <a:rPr lang="de-AT" sz="1400" b="1" dirty="0" smtClean="0">
                <a:latin typeface="Trebuchet MS" pitchFamily="34" charset="0"/>
              </a:rPr>
              <a:t> arbeiteten gemeinsam</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Eine  erfreuliche  Nebenwirkung in Zeiten leerer Kassen: 	</a:t>
            </a:r>
          </a:p>
          <a:p>
            <a:r>
              <a:rPr lang="de-AT" sz="1400" b="1" dirty="0" smtClean="0">
                <a:latin typeface="Trebuchet MS" pitchFamily="34" charset="0"/>
              </a:rPr>
              <a:t>	für die Weiterführung dieses Projektes vom Pilotprojekt zum Regelbetrieb sind 	zumindest in OÖ keine zusätzlichen großen Aufwände und Strukturen erforderlich. </a:t>
            </a:r>
          </a:p>
          <a:p>
            <a:r>
              <a:rPr lang="de-AT" sz="1000" dirty="0" smtClean="0">
                <a:latin typeface="Trebuchet MS" pitchFamily="34" charset="0"/>
              </a:rPr>
              <a:t> </a:t>
            </a:r>
          </a:p>
        </p:txBody>
      </p:sp>
      <p:sp>
        <p:nvSpPr>
          <p:cNvPr id="9" name="Text Box 6"/>
          <p:cNvSpPr txBox="1">
            <a:spLocks noChangeArrowheads="1"/>
          </p:cNvSpPr>
          <p:nvPr/>
        </p:nvSpPr>
        <p:spPr bwMode="auto">
          <a:xfrm>
            <a:off x="238558" y="213048"/>
            <a:ext cx="4513552"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Erfahrungen aus dem Projekt: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feld 6"/>
          <p:cNvSpPr txBox="1"/>
          <p:nvPr/>
        </p:nvSpPr>
        <p:spPr>
          <a:xfrm>
            <a:off x="233843" y="983672"/>
            <a:ext cx="8674630" cy="4770537"/>
          </a:xfrm>
          <a:prstGeom prst="rect">
            <a:avLst/>
          </a:prstGeom>
          <a:noFill/>
        </p:spPr>
        <p:txBody>
          <a:bodyPr wrap="square" rtlCol="0">
            <a:spAutoFit/>
          </a:bodyPr>
          <a:lstStyle/>
          <a:p>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die Wirtschaft hat das Projekt voll unterstützt – Unternehmen haben ihre MA 	ermutigt, bei  „Du kannst was“ mitzutun .</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das Argument: „dann muss ich </a:t>
            </a:r>
            <a:r>
              <a:rPr lang="de-AT" sz="1400" b="1" dirty="0" err="1" smtClean="0">
                <a:latin typeface="Trebuchet MS" pitchFamily="34" charset="0"/>
              </a:rPr>
              <a:t>MitarbeiterInnen</a:t>
            </a:r>
            <a:r>
              <a:rPr lang="de-AT" sz="1400" b="1" dirty="0" smtClean="0">
                <a:latin typeface="Trebuchet MS" pitchFamily="34" charset="0"/>
              </a:rPr>
              <a:t> ja mehr zahlen“ kam nie auf ´s 	Tapet</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alle Beteiligten (</a:t>
            </a:r>
            <a:r>
              <a:rPr lang="de-AT" sz="1400" b="1" dirty="0" err="1" smtClean="0">
                <a:latin typeface="Trebuchet MS" pitchFamily="34" charset="0"/>
              </a:rPr>
              <a:t>BeraterInnen</a:t>
            </a:r>
            <a:r>
              <a:rPr lang="de-AT" sz="1400" b="1" dirty="0" smtClean="0">
                <a:latin typeface="Trebuchet MS" pitchFamily="34" charset="0"/>
              </a:rPr>
              <a:t>, </a:t>
            </a:r>
            <a:r>
              <a:rPr lang="de-AT" sz="1400" b="1" dirty="0" err="1" smtClean="0">
                <a:latin typeface="Trebuchet MS" pitchFamily="34" charset="0"/>
              </a:rPr>
              <a:t>PrüferInnen</a:t>
            </a:r>
            <a:r>
              <a:rPr lang="de-AT" sz="1400" b="1" dirty="0" smtClean="0">
                <a:latin typeface="Trebuchet MS" pitchFamily="34" charset="0"/>
              </a:rPr>
              <a:t> usw.) haben sich sehr stark mit dem Projekt 	identifiziert und auch „</a:t>
            </a:r>
            <a:r>
              <a:rPr lang="de-AT" sz="1400" b="1" dirty="0" err="1" smtClean="0">
                <a:latin typeface="Trebuchet MS" pitchFamily="34" charset="0"/>
              </a:rPr>
              <a:t>Projektsabwicklungsschwächen</a:t>
            </a:r>
            <a:r>
              <a:rPr lang="de-AT" sz="1400" b="1" dirty="0" smtClean="0">
                <a:latin typeface="Trebuchet MS" pitchFamily="34" charset="0"/>
              </a:rPr>
              <a:t>“ eher gelassen hingenommen</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das kleine Budget (€ 150.000,00) gestattete leider kein Backoffice, das Projekt wurde 	organisatorisch im Rahmen des FAVOÖ </a:t>
            </a:r>
            <a:r>
              <a:rPr lang="de-AT" sz="1400" b="1" dirty="0" err="1" smtClean="0">
                <a:latin typeface="Trebuchet MS" pitchFamily="34" charset="0"/>
              </a:rPr>
              <a:t>mitbetreut</a:t>
            </a:r>
            <a:r>
              <a:rPr lang="de-AT" sz="1400" b="1" dirty="0" smtClean="0">
                <a:latin typeface="Trebuchet MS" pitchFamily="34" charset="0"/>
              </a:rPr>
              <a:t> – das  war nicht nur Nachteil, es zwang 	zur Sparsamkeit, allerdings auch zu restriktivem Berichtswesen</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Weiterbildungskosten sind „die große Unbekannte“ – diese waren in unserem 	Projektbudget nicht enthalten und mussten extra aufgetrieben werden</a:t>
            </a: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a:t>
            </a:r>
            <a:r>
              <a:rPr lang="de-AT" sz="1400" b="1" dirty="0" smtClean="0">
                <a:latin typeface="Trebuchet MS" pitchFamily="34" charset="0"/>
              </a:rPr>
              <a:t>auf Grund des Erfolges des Projektes wurde das BAG entsprechend novelliert  - siehe 	nächste Folie</a:t>
            </a:r>
            <a:endParaRPr lang="de-AT" sz="1400" b="1" dirty="0" smtClean="0">
              <a:latin typeface="Trebuchet MS" pitchFamily="34" charset="0"/>
            </a:endParaRPr>
          </a:p>
          <a:p>
            <a:pPr>
              <a:buFont typeface="Wingdings" pitchFamily="2" charset="2"/>
              <a:buChar char="v"/>
            </a:pPr>
            <a:endParaRPr lang="de-AT" sz="1400" b="1" dirty="0" smtClean="0">
              <a:latin typeface="Trebuchet MS" pitchFamily="34" charset="0"/>
            </a:endParaRPr>
          </a:p>
          <a:p>
            <a:pPr>
              <a:buFont typeface="Wingdings" pitchFamily="2" charset="2"/>
              <a:buChar char="v"/>
            </a:pPr>
            <a:r>
              <a:rPr lang="de-AT" sz="1400" b="1" dirty="0" smtClean="0">
                <a:latin typeface="Trebuchet MS" pitchFamily="34" charset="0"/>
              </a:rPr>
              <a:t> 	eine sehr kleine Steuergruppe ermöglichte rasche Entscheidungen</a:t>
            </a:r>
          </a:p>
          <a:p>
            <a:r>
              <a:rPr lang="de-AT" sz="1000" dirty="0" smtClean="0">
                <a:latin typeface="Trebuchet MS" pitchFamily="34" charset="0"/>
              </a:rPr>
              <a:t> </a:t>
            </a:r>
          </a:p>
        </p:txBody>
      </p:sp>
      <p:sp>
        <p:nvSpPr>
          <p:cNvPr id="5" name="Text Box 6"/>
          <p:cNvSpPr txBox="1">
            <a:spLocks noChangeArrowheads="1"/>
          </p:cNvSpPr>
          <p:nvPr/>
        </p:nvSpPr>
        <p:spPr bwMode="auto">
          <a:xfrm>
            <a:off x="238558" y="213048"/>
            <a:ext cx="4513552"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Erfahrungen aus dem Projekt: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 Box 6"/>
          <p:cNvSpPr txBox="1">
            <a:spLocks noChangeArrowheads="1"/>
          </p:cNvSpPr>
          <p:nvPr/>
        </p:nvSpPr>
        <p:spPr bwMode="auto">
          <a:xfrm>
            <a:off x="238558" y="213048"/>
            <a:ext cx="4513552"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BAG- Novelle:</a:t>
            </a:r>
            <a:endParaRPr lang="de-AT" sz="2400" b="1" u="sng" dirty="0">
              <a:solidFill>
                <a:srgbClr val="FFFF00"/>
              </a:solidFill>
              <a:latin typeface="Trebuchet MS"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84069" y="1856077"/>
            <a:ext cx="7861100" cy="292374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38557" y="199193"/>
            <a:ext cx="2310679"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Innovationen:</a:t>
            </a:r>
            <a:endParaRPr lang="de-AT" sz="2400" b="1" u="sng" dirty="0">
              <a:solidFill>
                <a:srgbClr val="FFFF00"/>
              </a:solidFill>
              <a:latin typeface="Trebuchet MS" pitchFamily="34" charset="0"/>
            </a:endParaRPr>
          </a:p>
        </p:txBody>
      </p:sp>
      <p:sp>
        <p:nvSpPr>
          <p:cNvPr id="7" name="Textfeld 6"/>
          <p:cNvSpPr txBox="1"/>
          <p:nvPr/>
        </p:nvSpPr>
        <p:spPr>
          <a:xfrm>
            <a:off x="524789" y="1582310"/>
            <a:ext cx="7832031" cy="3385542"/>
          </a:xfrm>
          <a:prstGeom prst="rect">
            <a:avLst/>
          </a:prstGeom>
          <a:noFill/>
        </p:spPr>
        <p:txBody>
          <a:bodyPr wrap="square" rtlCol="0">
            <a:spAutoFit/>
          </a:bodyPr>
          <a:lstStyle/>
          <a:p>
            <a:pPr>
              <a:buFont typeface="Wingdings" pitchFamily="2" charset="2"/>
              <a:buChar char="Ø"/>
            </a:pPr>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Entwicklung der </a:t>
            </a:r>
            <a:r>
              <a:rPr lang="de-AT" sz="2000" b="1" dirty="0" err="1" smtClean="0">
                <a:solidFill>
                  <a:srgbClr val="000099"/>
                </a:solidFill>
                <a:latin typeface="Trebuchet MS" pitchFamily="34" charset="0"/>
              </a:rPr>
              <a:t>Portfoliomappen</a:t>
            </a:r>
            <a:r>
              <a:rPr lang="de-AT" sz="2000" b="1" dirty="0" smtClean="0">
                <a:solidFill>
                  <a:srgbClr val="000099"/>
                </a:solidFill>
                <a:latin typeface="Trebuchet MS" pitchFamily="34" charset="0"/>
              </a:rPr>
              <a:t> </a:t>
            </a:r>
          </a:p>
          <a:p>
            <a:r>
              <a:rPr lang="de-AT" sz="2000" b="1" dirty="0" smtClean="0">
                <a:solidFill>
                  <a:srgbClr val="000099"/>
                </a:solidFill>
                <a:latin typeface="Trebuchet MS" pitchFamily="34" charset="0"/>
              </a:rPr>
              <a:t>	(zeit- und </a:t>
            </a:r>
            <a:r>
              <a:rPr lang="de-AT" sz="2000" b="1" dirty="0" err="1" smtClean="0">
                <a:solidFill>
                  <a:srgbClr val="000099"/>
                </a:solidFill>
                <a:latin typeface="Trebuchet MS" pitchFamily="34" charset="0"/>
              </a:rPr>
              <a:t>knowhowaufwändig</a:t>
            </a:r>
            <a:r>
              <a:rPr lang="de-AT" sz="2000" b="1" dirty="0" smtClean="0">
                <a:solidFill>
                  <a:srgbClr val="000099"/>
                </a:solidFill>
                <a:latin typeface="Trebuchet MS" pitchFamily="34" charset="0"/>
              </a:rPr>
              <a:t>)</a:t>
            </a:r>
          </a:p>
          <a:p>
            <a:pPr>
              <a:buFont typeface="Wingdings" pitchFamily="2" charset="2"/>
              <a:buChar char="Ø"/>
            </a:pPr>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die </a:t>
            </a:r>
            <a:r>
              <a:rPr lang="de-AT" sz="2000" b="1" dirty="0" err="1" smtClean="0">
                <a:solidFill>
                  <a:srgbClr val="000099"/>
                </a:solidFill>
                <a:latin typeface="Trebuchet MS" pitchFamily="34" charset="0"/>
              </a:rPr>
              <a:t>Portfolioarbeit</a:t>
            </a:r>
            <a:r>
              <a:rPr lang="de-AT" sz="2000" b="1" dirty="0" smtClean="0">
                <a:solidFill>
                  <a:srgbClr val="000099"/>
                </a:solidFill>
                <a:latin typeface="Trebuchet MS" pitchFamily="34" charset="0"/>
              </a:rPr>
              <a:t> an sich</a:t>
            </a:r>
          </a:p>
          <a:p>
            <a:pPr>
              <a:buFont typeface="Wingdings" pitchFamily="2" charset="2"/>
              <a:buChar char="Ø"/>
            </a:pPr>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Entwicklung von Leitfäden für </a:t>
            </a:r>
            <a:r>
              <a:rPr lang="de-AT" sz="2000" b="1" dirty="0" err="1" smtClean="0">
                <a:solidFill>
                  <a:srgbClr val="000099"/>
                </a:solidFill>
                <a:latin typeface="Trebuchet MS" pitchFamily="34" charset="0"/>
              </a:rPr>
              <a:t>BeraterInnen</a:t>
            </a:r>
            <a:endParaRPr lang="de-AT" sz="2000" b="1" dirty="0" smtClean="0">
              <a:solidFill>
                <a:srgbClr val="000099"/>
              </a:solidFill>
              <a:latin typeface="Trebuchet MS" pitchFamily="34" charset="0"/>
            </a:endParaRPr>
          </a:p>
          <a:p>
            <a:pPr>
              <a:buFont typeface="Wingdings" pitchFamily="2" charset="2"/>
              <a:buChar char="Ø"/>
            </a:pPr>
            <a:endParaRPr lang="de-AT" sz="2000" b="1" dirty="0" smtClean="0">
              <a:solidFill>
                <a:srgbClr val="000099"/>
              </a:solidFill>
              <a:latin typeface="Trebuchet MS" pitchFamily="34" charset="0"/>
            </a:endParaRPr>
          </a:p>
          <a:p>
            <a:pPr>
              <a:buFont typeface="Wingdings" pitchFamily="2" charset="2"/>
              <a:buChar char="Ø"/>
            </a:pPr>
            <a:r>
              <a:rPr lang="de-AT" sz="2000" b="1" dirty="0" smtClean="0">
                <a:solidFill>
                  <a:srgbClr val="000099"/>
                </a:solidFill>
                <a:latin typeface="Trebuchet MS" pitchFamily="34" charset="0"/>
              </a:rPr>
              <a:t> 	wissenschaftliche Begleitung des Projektes</a:t>
            </a:r>
          </a:p>
          <a:p>
            <a:pPr>
              <a:buFont typeface="Wingdings" pitchFamily="2" charset="2"/>
              <a:buChar char="v"/>
            </a:pPr>
            <a:endParaRPr lang="de-AT" sz="1200" dirty="0" smtClean="0">
              <a:latin typeface="Trebuchet MS" pitchFamily="34" charset="0"/>
            </a:endParaRPr>
          </a:p>
          <a:p>
            <a:pPr>
              <a:buFont typeface="Wingdings" pitchFamily="2" charset="2"/>
              <a:buChar char="v"/>
            </a:pPr>
            <a:endParaRPr lang="de-AT" sz="1200" dirty="0" smtClean="0">
              <a:latin typeface="Trebuchet MS" pitchFamily="34" charset="0"/>
            </a:endParaRPr>
          </a:p>
          <a:p>
            <a:r>
              <a:rPr lang="de-AT" sz="1000" dirty="0" smtClean="0">
                <a:latin typeface="Trebuchet MS" pitchFamily="34" charset="0"/>
              </a:rPr>
              <a:t> </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24702" y="213048"/>
            <a:ext cx="7686243"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Nochmals – </a:t>
            </a:r>
            <a:r>
              <a:rPr lang="de-AT" sz="2400" b="1" u="sng" dirty="0" err="1" smtClean="0">
                <a:solidFill>
                  <a:srgbClr val="FFFF00"/>
                </a:solidFill>
                <a:latin typeface="Trebuchet MS" pitchFamily="34" charset="0"/>
              </a:rPr>
              <a:t>weils</a:t>
            </a:r>
            <a:r>
              <a:rPr lang="de-AT" sz="2400" b="1" u="sng" dirty="0" smtClean="0">
                <a:solidFill>
                  <a:srgbClr val="FFFF00"/>
                </a:solidFill>
                <a:latin typeface="Trebuchet MS" pitchFamily="34" charset="0"/>
              </a:rPr>
              <a:t> so wichtig ist – der Projektnutzen:</a:t>
            </a:r>
            <a:endParaRPr lang="de-AT" sz="2400" b="1" u="sng" dirty="0">
              <a:solidFill>
                <a:srgbClr val="FFFF00"/>
              </a:solidFill>
              <a:latin typeface="Trebuchet MS" pitchFamily="34" charset="0"/>
            </a:endParaRPr>
          </a:p>
        </p:txBody>
      </p:sp>
      <p:sp>
        <p:nvSpPr>
          <p:cNvPr id="10" name="Textfeld 9"/>
          <p:cNvSpPr txBox="1"/>
          <p:nvPr/>
        </p:nvSpPr>
        <p:spPr>
          <a:xfrm>
            <a:off x="235528" y="980956"/>
            <a:ext cx="8645236" cy="5416868"/>
          </a:xfrm>
          <a:prstGeom prst="rect">
            <a:avLst/>
          </a:prstGeom>
          <a:noFill/>
        </p:spPr>
        <p:txBody>
          <a:bodyPr wrap="square" rtlCol="0">
            <a:spAutoFit/>
          </a:bodyPr>
          <a:lstStyle/>
          <a:p>
            <a:pPr marL="469900" indent="-469900" eaLnBrk="0" hangingPunct="0">
              <a:buClr>
                <a:srgbClr val="ED1C24"/>
              </a:buClr>
            </a:pPr>
            <a:r>
              <a:rPr lang="de-AT" sz="2000" b="1" u="sng" dirty="0" smtClean="0">
                <a:solidFill>
                  <a:srgbClr val="C00000"/>
                </a:solidFill>
                <a:latin typeface="Trebuchet MS" pitchFamily="34" charset="0"/>
                <a:ea typeface="Lucida Sans Unicode" charset="0"/>
                <a:cs typeface="Lucida Sans Unicode" charset="0"/>
              </a:rPr>
              <a:t>alle gewinnen:</a:t>
            </a:r>
          </a:p>
          <a:p>
            <a:pPr lvl="0" algn="just"/>
            <a:endParaRPr lang="de-DE" sz="1400" b="1" u="sng" dirty="0" smtClean="0">
              <a:solidFill>
                <a:srgbClr val="000099"/>
              </a:solidFill>
              <a:latin typeface="Trebuchet MS" pitchFamily="34" charset="0"/>
              <a:ea typeface="Times New Roman" pitchFamily="18" charset="0"/>
              <a:cs typeface="Tahoma" pitchFamily="34" charset="0"/>
            </a:endParaRPr>
          </a:p>
          <a:p>
            <a:pPr lvl="0" algn="just"/>
            <a:r>
              <a:rPr lang="de-DE" sz="1400" b="1" u="sng" dirty="0" smtClean="0">
                <a:solidFill>
                  <a:srgbClr val="000099"/>
                </a:solidFill>
                <a:latin typeface="Trebuchet MS" pitchFamily="34" charset="0"/>
                <a:ea typeface="Times New Roman" pitchFamily="18" charset="0"/>
                <a:cs typeface="Tahoma" pitchFamily="34" charset="0"/>
              </a:rPr>
              <a:t>die </a:t>
            </a:r>
            <a:r>
              <a:rPr lang="de-DE" sz="1400" b="1" u="sng" dirty="0" err="1" smtClean="0">
                <a:solidFill>
                  <a:srgbClr val="000099"/>
                </a:solidFill>
                <a:latin typeface="Trebuchet MS" pitchFamily="34" charset="0"/>
                <a:ea typeface="Times New Roman" pitchFamily="18" charset="0"/>
                <a:cs typeface="Tahoma" pitchFamily="34" charset="0"/>
              </a:rPr>
              <a:t>OberösterreicherInnen</a:t>
            </a:r>
            <a:endParaRPr lang="de-AT" sz="1400" b="1" u="sng" dirty="0" smtClean="0">
              <a:solidFill>
                <a:srgbClr val="000099"/>
              </a:solidFill>
              <a:latin typeface="Trebuchet MS" pitchFamily="34" charset="0"/>
              <a:cs typeface="Arial" pitchFamily="34" charset="0"/>
            </a:endParaRPr>
          </a:p>
          <a:p>
            <a:pPr lvl="0" algn="just" eaLnBrk="0" hangingPunct="0"/>
            <a:endParaRPr lang="de-DE" sz="1400" dirty="0" smtClean="0">
              <a:latin typeface="Trebuchet MS" pitchFamily="34" charset="0"/>
              <a:ea typeface="Times New Roman" pitchFamily="18" charset="0"/>
              <a:cs typeface="Tahoma" pitchFamily="34" charset="0"/>
            </a:endParaRPr>
          </a:p>
          <a:p>
            <a:pPr lvl="0" algn="just" eaLnBrk="0" hangingPunct="0"/>
            <a:r>
              <a:rPr lang="de-DE" sz="1400" dirty="0" smtClean="0">
                <a:latin typeface="Trebuchet MS" pitchFamily="34" charset="0"/>
                <a:ea typeface="Times New Roman" pitchFamily="18" charset="0"/>
                <a:cs typeface="Tahoma" pitchFamily="34" charset="0"/>
              </a:rPr>
              <a:t>Viele hatten in ihrer Jugend nicht die Chance, einen Beruf fertig zu erlernen, so manchem ging erst später "der Knopf auf". Sie haben aber fleißig gearbeitet und im Laufe ihrer beruflichen Praxis jede Menge Wissen und Erfahrung gesammelt. Oft fehlt nur mehr ein Quäntchen zusätzliche Theorie bzw. die Unterweisung in noch fehlende Fertigkeiten, um als komplette Fachkraft mit anerkanntem Lehrabschluss zu gelten.</a:t>
            </a:r>
          </a:p>
          <a:p>
            <a:pPr algn="just" eaLnBrk="0" hangingPunct="0"/>
            <a:endParaRPr lang="de-DE" sz="1400" b="1" u="sng" dirty="0" smtClean="0">
              <a:solidFill>
                <a:srgbClr val="000099"/>
              </a:solidFill>
              <a:latin typeface="Trebuchet MS" pitchFamily="34" charset="0"/>
              <a:ea typeface="Times New Roman" pitchFamily="18" charset="0"/>
              <a:cs typeface="Tahoma" pitchFamily="34" charset="0"/>
            </a:endParaRPr>
          </a:p>
          <a:p>
            <a:pPr algn="just" eaLnBrk="0" hangingPunct="0"/>
            <a:r>
              <a:rPr lang="de-DE" sz="1400" b="1" u="sng" dirty="0" smtClean="0">
                <a:solidFill>
                  <a:srgbClr val="000099"/>
                </a:solidFill>
                <a:latin typeface="Trebuchet MS" pitchFamily="34" charset="0"/>
                <a:ea typeface="Times New Roman" pitchFamily="18" charset="0"/>
                <a:cs typeface="Tahoma" pitchFamily="34" charset="0"/>
              </a:rPr>
              <a:t>die </a:t>
            </a:r>
            <a:r>
              <a:rPr lang="de-DE" sz="1400" b="1" u="sng" dirty="0" err="1" smtClean="0">
                <a:solidFill>
                  <a:srgbClr val="000099"/>
                </a:solidFill>
                <a:latin typeface="Trebuchet MS" pitchFamily="34" charset="0"/>
                <a:ea typeface="Times New Roman" pitchFamily="18" charset="0"/>
                <a:cs typeface="Tahoma" pitchFamily="34" charset="0"/>
              </a:rPr>
              <a:t>oö</a:t>
            </a:r>
            <a:r>
              <a:rPr lang="de-DE" sz="1400" b="1" u="sng" dirty="0" smtClean="0">
                <a:solidFill>
                  <a:srgbClr val="000099"/>
                </a:solidFill>
                <a:latin typeface="Trebuchet MS" pitchFamily="34" charset="0"/>
                <a:ea typeface="Times New Roman" pitchFamily="18" charset="0"/>
                <a:cs typeface="Tahoma" pitchFamily="34" charset="0"/>
              </a:rPr>
              <a:t>. Wirtschaft</a:t>
            </a:r>
            <a:endParaRPr lang="de-AT" sz="1400" b="1" u="sng" dirty="0" smtClean="0">
              <a:solidFill>
                <a:srgbClr val="000099"/>
              </a:solidFill>
              <a:latin typeface="Trebuchet MS" pitchFamily="34" charset="0"/>
              <a:ea typeface="Times New Roman" pitchFamily="18" charset="0"/>
              <a:cs typeface="Tahoma" pitchFamily="34" charset="0"/>
            </a:endParaRPr>
          </a:p>
          <a:p>
            <a:pPr lvl="0" algn="just" eaLnBrk="0" hangingPunct="0"/>
            <a:endParaRPr lang="de-DE" sz="1400" dirty="0" smtClean="0">
              <a:latin typeface="Trebuchet MS" pitchFamily="34" charset="0"/>
              <a:ea typeface="Times New Roman" pitchFamily="18" charset="0"/>
              <a:cs typeface="Tahoma" pitchFamily="34" charset="0"/>
            </a:endParaRPr>
          </a:p>
          <a:p>
            <a:pPr lvl="0" algn="just" eaLnBrk="0" hangingPunct="0"/>
            <a:r>
              <a:rPr lang="de-DE" sz="1400" dirty="0" smtClean="0">
                <a:latin typeface="Trebuchet MS" pitchFamily="34" charset="0"/>
                <a:ea typeface="Times New Roman" pitchFamily="18" charset="0"/>
                <a:cs typeface="Tahoma" pitchFamily="34" charset="0"/>
              </a:rPr>
              <a:t>Der Erwerb eines Abschlusses hebt nicht nur das Selbstwertgefühl der </a:t>
            </a:r>
            <a:r>
              <a:rPr lang="de-DE" sz="1400" dirty="0" err="1" smtClean="0">
                <a:latin typeface="Trebuchet MS" pitchFamily="34" charset="0"/>
                <a:ea typeface="Times New Roman" pitchFamily="18" charset="0"/>
                <a:cs typeface="Tahoma" pitchFamily="34" charset="0"/>
              </a:rPr>
              <a:t>MitarbeiterInnen</a:t>
            </a:r>
            <a:r>
              <a:rPr lang="de-DE" sz="1400" dirty="0" smtClean="0">
                <a:latin typeface="Trebuchet MS" pitchFamily="34" charset="0"/>
                <a:ea typeface="Times New Roman" pitchFamily="18" charset="0"/>
                <a:cs typeface="Tahoma" pitchFamily="34" charset="0"/>
              </a:rPr>
              <a:t>. Durch den Erwerb eventuell noch fehlender theoretischer/praktischer Kenntnisse sind gerade diese </a:t>
            </a:r>
            <a:r>
              <a:rPr lang="de-DE" sz="1400" dirty="0" err="1" smtClean="0">
                <a:latin typeface="Trebuchet MS" pitchFamily="34" charset="0"/>
                <a:ea typeface="Times New Roman" pitchFamily="18" charset="0"/>
                <a:cs typeface="Tahoma" pitchFamily="34" charset="0"/>
              </a:rPr>
              <a:t>MitarbeiterInnen</a:t>
            </a:r>
            <a:r>
              <a:rPr lang="de-DE" sz="1400" dirty="0" smtClean="0">
                <a:latin typeface="Trebuchet MS" pitchFamily="34" charset="0"/>
                <a:ea typeface="Times New Roman" pitchFamily="18" charset="0"/>
                <a:cs typeface="Tahoma" pitchFamily="34" charset="0"/>
              </a:rPr>
              <a:t> auf dem letzten Stand der Technik und vollwertige Fachkräfte.</a:t>
            </a:r>
          </a:p>
          <a:p>
            <a:pPr marL="0" marR="0" lvl="0" indent="0" algn="just" defTabSz="914400" eaLnBrk="0" latinLnBrk="0" hangingPunct="0">
              <a:lnSpc>
                <a:spcPct val="100000"/>
              </a:lnSpc>
              <a:buClrTx/>
              <a:buSzTx/>
              <a:buFontTx/>
              <a:buNone/>
              <a:tabLst/>
            </a:pPr>
            <a:endParaRPr lang="de-DE" sz="1400" b="1" u="sng" dirty="0" smtClean="0">
              <a:solidFill>
                <a:srgbClr val="000099"/>
              </a:solidFill>
              <a:latin typeface="Trebuchet MS" pitchFamily="34" charset="0"/>
              <a:ea typeface="Times New Roman" pitchFamily="18" charset="0"/>
              <a:cs typeface="Tahoma" pitchFamily="34" charset="0"/>
            </a:endParaRPr>
          </a:p>
          <a:p>
            <a:pPr marL="0" marR="0" lvl="0" indent="0" algn="just" defTabSz="914400" eaLnBrk="0" latinLnBrk="0" hangingPunct="0">
              <a:lnSpc>
                <a:spcPct val="100000"/>
              </a:lnSpc>
              <a:buClrTx/>
              <a:buSzTx/>
              <a:buFontTx/>
              <a:buNone/>
              <a:tabLst/>
            </a:pPr>
            <a:r>
              <a:rPr lang="de-DE" sz="1400" b="1" u="sng" dirty="0" smtClean="0">
                <a:solidFill>
                  <a:srgbClr val="000099"/>
                </a:solidFill>
                <a:latin typeface="Trebuchet MS" pitchFamily="34" charset="0"/>
                <a:ea typeface="Times New Roman" pitchFamily="18" charset="0"/>
                <a:cs typeface="Tahoma" pitchFamily="34" charset="0"/>
              </a:rPr>
              <a:t>Für die </a:t>
            </a:r>
            <a:r>
              <a:rPr lang="de-DE" sz="1400" b="1" u="sng" dirty="0" err="1" smtClean="0">
                <a:solidFill>
                  <a:srgbClr val="000099"/>
                </a:solidFill>
                <a:latin typeface="Trebuchet MS" pitchFamily="34" charset="0"/>
                <a:ea typeface="Times New Roman" pitchFamily="18" charset="0"/>
                <a:cs typeface="Tahoma" pitchFamily="34" charset="0"/>
              </a:rPr>
              <a:t>oö</a:t>
            </a:r>
            <a:r>
              <a:rPr lang="de-DE" sz="1400" b="1" u="sng" dirty="0" smtClean="0">
                <a:solidFill>
                  <a:srgbClr val="000099"/>
                </a:solidFill>
                <a:latin typeface="Trebuchet MS" pitchFamily="34" charset="0"/>
                <a:ea typeface="Times New Roman" pitchFamily="18" charset="0"/>
                <a:cs typeface="Tahoma" pitchFamily="34" charset="0"/>
              </a:rPr>
              <a:t>. Volkswirtschaft</a:t>
            </a:r>
            <a:endParaRPr lang="de-AT" sz="1400" b="1" u="sng" dirty="0" smtClean="0">
              <a:solidFill>
                <a:srgbClr val="000099"/>
              </a:solidFill>
              <a:latin typeface="Trebuchet MS" pitchFamily="34" charset="0"/>
              <a:ea typeface="Times New Roman" pitchFamily="18" charset="0"/>
              <a:cs typeface="Tahoma" pitchFamily="34" charset="0"/>
            </a:endParaRPr>
          </a:p>
          <a:p>
            <a:pPr lvl="0" eaLnBrk="0" hangingPunct="0"/>
            <a:endParaRPr lang="de-DE" sz="1400" dirty="0" smtClean="0">
              <a:latin typeface="Trebuchet MS" pitchFamily="34" charset="0"/>
              <a:ea typeface="Times New Roman" pitchFamily="18" charset="0"/>
              <a:cs typeface="Tahoma" pitchFamily="34" charset="0"/>
            </a:endParaRPr>
          </a:p>
          <a:p>
            <a:pPr lvl="0" eaLnBrk="0" hangingPunct="0"/>
            <a:r>
              <a:rPr lang="de-DE" sz="1400" dirty="0" smtClean="0">
                <a:latin typeface="Trebuchet MS" pitchFamily="34" charset="0"/>
                <a:ea typeface="Times New Roman" pitchFamily="18" charset="0"/>
                <a:cs typeface="Tahoma" pitchFamily="34" charset="0"/>
              </a:rPr>
              <a:t>Besser ausgebildete </a:t>
            </a:r>
            <a:r>
              <a:rPr lang="de-DE" sz="1400" dirty="0" err="1" smtClean="0">
                <a:latin typeface="Trebuchet MS" pitchFamily="34" charset="0"/>
                <a:ea typeface="Times New Roman" pitchFamily="18" charset="0"/>
                <a:cs typeface="Tahoma" pitchFamily="34" charset="0"/>
              </a:rPr>
              <a:t>MitarbeiterInnen</a:t>
            </a:r>
            <a:r>
              <a:rPr lang="de-DE" sz="1400" dirty="0" smtClean="0">
                <a:latin typeface="Trebuchet MS" pitchFamily="34" charset="0"/>
                <a:ea typeface="Times New Roman" pitchFamily="18" charset="0"/>
                <a:cs typeface="Tahoma" pitchFamily="34" charset="0"/>
              </a:rPr>
              <a:t> mit Berufsabschluss haben ein geringeres Risiko langzeitarbeitslos zu werden. Der Wirtschaft stehen mehr und durch die Nachschulungen noch besser ausgebildete Fachkräfte zur Verfügung.</a:t>
            </a:r>
          </a:p>
          <a:p>
            <a:pPr lvl="0" algn="just" eaLnBrk="0" hangingPunct="0"/>
            <a:endParaRPr lang="de-AT" sz="1200" dirty="0" smtClean="0">
              <a:ea typeface="Times New Roman" pitchFamily="18" charset="0"/>
              <a:cs typeface="Tahoma" pitchFamily="34" charset="0"/>
            </a:endParaRPr>
          </a:p>
          <a:p>
            <a:pPr lvl="0" algn="just" eaLnBrk="0" hangingPunct="0"/>
            <a:endParaRPr lang="de-AT" sz="1200" dirty="0" smtClean="0">
              <a:cs typeface="Arial" pitchFamily="34" charset="0"/>
            </a:endParaRPr>
          </a:p>
          <a:p>
            <a:endParaRPr lang="de-AT" sz="1200" b="1" dirty="0" smtClean="0">
              <a:solidFill>
                <a:srgbClr val="000099"/>
              </a:solidFill>
              <a:latin typeface="Trebuchet MS" pitchFamily="34" charset="0"/>
            </a:endParaRPr>
          </a:p>
          <a:p>
            <a:endParaRPr lang="de-AT" sz="12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52413" y="213048"/>
            <a:ext cx="1936605"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Aussichten:</a:t>
            </a:r>
            <a:endParaRPr lang="de-AT" sz="2400" b="1" u="sng" dirty="0">
              <a:solidFill>
                <a:srgbClr val="FFFF00"/>
              </a:solidFill>
              <a:latin typeface="Trebuchet MS" pitchFamily="34" charset="0"/>
            </a:endParaRPr>
          </a:p>
        </p:txBody>
      </p:sp>
      <p:sp>
        <p:nvSpPr>
          <p:cNvPr id="6" name="Text Box 5"/>
          <p:cNvSpPr txBox="1">
            <a:spLocks noChangeArrowheads="1"/>
          </p:cNvSpPr>
          <p:nvPr/>
        </p:nvSpPr>
        <p:spPr bwMode="auto">
          <a:xfrm>
            <a:off x="230363" y="990045"/>
            <a:ext cx="8678110" cy="4308872"/>
          </a:xfrm>
          <a:prstGeom prst="rect">
            <a:avLst/>
          </a:prstGeom>
          <a:noFill/>
          <a:ln w="9525">
            <a:noFill/>
            <a:miter lim="800000"/>
            <a:headEnd/>
            <a:tailEnd/>
          </a:ln>
        </p:spPr>
        <p:txBody>
          <a:bodyPr wrap="square">
            <a:spAutoFit/>
          </a:bodyPr>
          <a:lstStyle/>
          <a:p>
            <a:pPr marL="469900" indent="-469900" eaLnBrk="0" hangingPunct="0">
              <a:buClr>
                <a:srgbClr val="ED1C24"/>
              </a:buClr>
            </a:pPr>
            <a:r>
              <a:rPr lang="de-AT" sz="2000" b="1" u="sng" dirty="0" smtClean="0">
                <a:solidFill>
                  <a:srgbClr val="C00000"/>
                </a:solidFill>
                <a:latin typeface="Trebuchet MS" pitchFamily="34" charset="0"/>
                <a:ea typeface="Lucida Sans Unicode" charset="0"/>
                <a:cs typeface="Lucida Sans Unicode" charset="0"/>
              </a:rPr>
              <a:t>Vom Pilotprojekt zum „Regelbetrieb“:</a:t>
            </a:r>
            <a:endParaRPr lang="de-AT" sz="2000" b="1" u="sng" dirty="0" smtClean="0">
              <a:solidFill>
                <a:srgbClr val="C00000"/>
              </a:solidFill>
              <a:latin typeface="Trebuchet MS" pitchFamily="34" charset="0"/>
              <a:ea typeface="Lucida Sans Unicode" charset="0"/>
              <a:cs typeface="Lucida Sans Unicode" charset="0"/>
            </a:endParaRPr>
          </a:p>
          <a:p>
            <a:endParaRPr lang="de-AT" sz="1400" b="1" dirty="0" smtClean="0">
              <a:solidFill>
                <a:srgbClr val="000099"/>
              </a:solidFill>
              <a:latin typeface="Trebuchet MS" pitchFamily="34" charset="0"/>
            </a:endParaRPr>
          </a:p>
          <a:p>
            <a:pPr marL="469900" indent="-469900" eaLnBrk="0" hangingPunct="0">
              <a:spcBef>
                <a:spcPct val="20000"/>
              </a:spcBef>
              <a:buClr>
                <a:srgbClr val="ED1C24"/>
              </a:buClr>
            </a:pPr>
            <a:endParaRPr lang="de-AT" sz="1600" b="1" dirty="0" smtClean="0">
              <a:solidFill>
                <a:srgbClr val="000000"/>
              </a:solidFill>
              <a:latin typeface="Trebuchet MS" pitchFamily="34" charset="0"/>
              <a:ea typeface="Lucida Sans Unicode" charset="0"/>
              <a:cs typeface="Lucida Sans Unicode" charset="0"/>
            </a:endParaRPr>
          </a:p>
          <a:p>
            <a:pPr marL="469900" indent="-469900" eaLnBrk="0" hangingPunct="0">
              <a:spcBef>
                <a:spcPct val="20000"/>
              </a:spcBef>
              <a:buClr>
                <a:srgbClr val="ED1C24"/>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Es werden Portfolios für zusätzliche Berufe entwickelt</a:t>
            </a:r>
          </a:p>
          <a:p>
            <a:pPr marL="469900" indent="-469900" eaLnBrk="0" hangingPunct="0">
              <a:spcBef>
                <a:spcPct val="20000"/>
              </a:spcBef>
              <a:buClr>
                <a:srgbClr val="ED1C24"/>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469900" indent="-469900" eaLnBrk="0" hangingPunct="0">
              <a:spcBef>
                <a:spcPct val="20000"/>
              </a:spcBef>
              <a:buClr>
                <a:srgbClr val="ED1C24"/>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Die Vertriebsschienen werden ausgebaut</a:t>
            </a:r>
          </a:p>
          <a:p>
            <a:pPr marL="469900" indent="-469900" eaLnBrk="0" hangingPunct="0">
              <a:spcBef>
                <a:spcPct val="20000"/>
              </a:spcBef>
              <a:buClr>
                <a:srgbClr val="ED1C24"/>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469900" indent="-469900" eaLnBrk="0" hangingPunct="0">
              <a:spcBef>
                <a:spcPct val="20000"/>
              </a:spcBef>
              <a:buClr>
                <a:srgbClr val="ED1C24"/>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Die Bildungsberatung erfolgt nunmehr für 100 TN „als </a:t>
            </a:r>
            <a:r>
              <a:rPr lang="de-AT" sz="1600" b="1" dirty="0" err="1" smtClean="0">
                <a:solidFill>
                  <a:srgbClr val="000000"/>
                </a:solidFill>
                <a:latin typeface="Trebuchet MS" pitchFamily="34" charset="0"/>
                <a:ea typeface="Lucida Sans Unicode" charset="0"/>
                <a:cs typeface="Lucida Sans Unicode" charset="0"/>
              </a:rPr>
              <a:t>Beiwagerl</a:t>
            </a:r>
            <a:r>
              <a:rPr lang="de-AT" sz="1600" b="1" dirty="0" smtClean="0">
                <a:solidFill>
                  <a:srgbClr val="000000"/>
                </a:solidFill>
                <a:latin typeface="Trebuchet MS" pitchFamily="34" charset="0"/>
                <a:ea typeface="Lucida Sans Unicode" charset="0"/>
                <a:cs typeface="Lucida Sans Unicode" charset="0"/>
              </a:rPr>
              <a:t>“ im 	Rahmen eines  EFS- Projektes </a:t>
            </a:r>
          </a:p>
          <a:p>
            <a:pPr marL="469900" indent="-469900" eaLnBrk="0" hangingPunct="0">
              <a:spcBef>
                <a:spcPct val="20000"/>
              </a:spcBef>
              <a:buClr>
                <a:srgbClr val="ED1C24"/>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469900" indent="-469900" eaLnBrk="0" hangingPunct="0">
              <a:spcBef>
                <a:spcPct val="20000"/>
              </a:spcBef>
              <a:buClr>
                <a:srgbClr val="ED1C24"/>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Das AMS ist zusätzlicher Partner im Bereich von „Green- Jobs“ 	(Elektrotechnik,  Installationstechnik)</a:t>
            </a:r>
          </a:p>
          <a:p>
            <a:pPr marL="469900" indent="-469900" eaLnBrk="0" hangingPunct="0">
              <a:spcBef>
                <a:spcPct val="20000"/>
              </a:spcBef>
              <a:buClr>
                <a:srgbClr val="ED1C24"/>
              </a:buClr>
              <a:buFont typeface="Wingdings" pitchFamily="2" charset="2"/>
              <a:buChar char="Ø"/>
            </a:pPr>
            <a:endParaRPr lang="de-AT" sz="1600" b="1" dirty="0" smtClean="0">
              <a:solidFill>
                <a:srgbClr val="000000"/>
              </a:solidFill>
              <a:latin typeface="Trebuchet MS" pitchFamily="34" charset="0"/>
              <a:ea typeface="Lucida Sans Unicode" charset="0"/>
              <a:cs typeface="Lucida Sans Unicode" charset="0"/>
            </a:endParaRPr>
          </a:p>
          <a:p>
            <a:pPr marL="469900" indent="-469900" eaLnBrk="0" hangingPunct="0">
              <a:spcBef>
                <a:spcPct val="20000"/>
              </a:spcBef>
              <a:buClr>
                <a:srgbClr val="ED1C24"/>
              </a:buClr>
              <a:buFont typeface="Wingdings" pitchFamily="2" charset="2"/>
              <a:buChar char="Ø"/>
            </a:pPr>
            <a:r>
              <a:rPr lang="de-AT" sz="1600" b="1" dirty="0" smtClean="0">
                <a:solidFill>
                  <a:srgbClr val="000000"/>
                </a:solidFill>
                <a:latin typeface="Trebuchet MS" pitchFamily="34" charset="0"/>
                <a:ea typeface="Lucida Sans Unicode" charset="0"/>
                <a:cs typeface="Lucida Sans Unicode" charset="0"/>
              </a:rPr>
              <a:t> 	Das Projekt ist eine offizielle Maßnahme des Landes OÖ im Rahmen des 	„Paktes für Arbeit und Qualifikation“</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feld 4"/>
          <p:cNvSpPr txBox="1"/>
          <p:nvPr/>
        </p:nvSpPr>
        <p:spPr>
          <a:xfrm>
            <a:off x="254442" y="995109"/>
            <a:ext cx="8626321" cy="4862870"/>
          </a:xfrm>
          <a:prstGeom prst="rect">
            <a:avLst/>
          </a:prstGeom>
          <a:noFill/>
        </p:spPr>
        <p:txBody>
          <a:bodyPr wrap="square" rtlCol="0">
            <a:spAutoFit/>
          </a:bodyPr>
          <a:lstStyle/>
          <a:p>
            <a:r>
              <a:rPr lang="de-DE" sz="3200" b="1" u="sng" dirty="0" smtClean="0">
                <a:solidFill>
                  <a:srgbClr val="C00000"/>
                </a:solidFill>
                <a:latin typeface="Trebuchet MS" pitchFamily="34" charset="0"/>
              </a:rPr>
              <a:t>„Du kannst was!“ </a:t>
            </a:r>
          </a:p>
          <a:p>
            <a:endParaRPr lang="de-DE" sz="2400" dirty="0" smtClean="0">
              <a:solidFill>
                <a:srgbClr val="000099"/>
              </a:solidFill>
              <a:latin typeface="Trebuchet MS" pitchFamily="34" charset="0"/>
            </a:endParaRPr>
          </a:p>
          <a:p>
            <a:endParaRPr lang="de-DE" sz="2400" b="1" dirty="0" smtClean="0">
              <a:solidFill>
                <a:srgbClr val="000099"/>
              </a:solidFill>
              <a:latin typeface="Trebuchet MS" pitchFamily="34" charset="0"/>
            </a:endParaRPr>
          </a:p>
          <a:p>
            <a:r>
              <a:rPr lang="de-DE" sz="2400" b="1" dirty="0" smtClean="0">
                <a:solidFill>
                  <a:srgbClr val="000099"/>
                </a:solidFill>
                <a:latin typeface="Trebuchet MS" pitchFamily="34" charset="0"/>
              </a:rPr>
              <a:t>bietet die Chance, informell und non-formal erworbene Kompetenzen anzuerkennen und so einen Lehrabschluss zu erhalten.</a:t>
            </a:r>
          </a:p>
          <a:p>
            <a:endParaRPr lang="de-DE" sz="1400" dirty="0" smtClean="0">
              <a:latin typeface="Trebuchet MS" pitchFamily="34" charset="0"/>
            </a:endParaRPr>
          </a:p>
          <a:p>
            <a:r>
              <a:rPr lang="de-DE" sz="1400" dirty="0" smtClean="0">
                <a:latin typeface="Trebuchet MS" pitchFamily="34" charset="0"/>
              </a:rPr>
              <a:t> </a:t>
            </a:r>
            <a:endParaRPr lang="de-AT" sz="1400" dirty="0" smtClean="0">
              <a:latin typeface="Trebuchet MS" pitchFamily="34" charset="0"/>
            </a:endParaRPr>
          </a:p>
          <a:p>
            <a:endParaRPr lang="de-DE" sz="1400" b="1" dirty="0" smtClean="0">
              <a:latin typeface="Trebuchet MS" pitchFamily="34" charset="0"/>
            </a:endParaRPr>
          </a:p>
          <a:p>
            <a:endParaRPr lang="de-DE" sz="1400" b="1" dirty="0" smtClean="0">
              <a:latin typeface="Trebuchet MS" pitchFamily="34" charset="0"/>
            </a:endParaRPr>
          </a:p>
          <a:p>
            <a:r>
              <a:rPr lang="de-DE" sz="1400" b="1" i="1" dirty="0" smtClean="0">
                <a:latin typeface="Trebuchet MS" pitchFamily="34" charset="0"/>
              </a:rPr>
              <a:t>„Informell“ bedeutet dabei „selbst angeeignet“ und/oder durch Erfahrungen in der Arbeit angeeignet; </a:t>
            </a:r>
          </a:p>
          <a:p>
            <a:endParaRPr lang="de-DE" sz="1400" b="1" i="1" dirty="0" smtClean="0">
              <a:latin typeface="Trebuchet MS" pitchFamily="34" charset="0"/>
            </a:endParaRPr>
          </a:p>
          <a:p>
            <a:r>
              <a:rPr lang="de-DE" sz="1400" b="1" i="1" dirty="0" smtClean="0">
                <a:latin typeface="Trebuchet MS" pitchFamily="34" charset="0"/>
              </a:rPr>
              <a:t>„Non-formal“ sind Kurse ohne öffentlich-rechtliche Abschlüsse in der Erwachsenenbildung, aber auch bei der Feuerwehr, beim Roten Kreuz usw.</a:t>
            </a:r>
            <a:endParaRPr lang="de-AT" sz="1400" b="1" i="1" dirty="0" smtClean="0">
              <a:latin typeface="Trebuchet MS" pitchFamily="34" charset="0"/>
            </a:endParaRPr>
          </a:p>
          <a:p>
            <a:r>
              <a:rPr lang="de-DE" sz="1400" dirty="0" smtClean="0">
                <a:latin typeface="Trebuchet MS" pitchFamily="34" charset="0"/>
              </a:rPr>
              <a:t> </a:t>
            </a:r>
            <a:endParaRPr lang="de-AT" sz="1400" dirty="0" smtClean="0">
              <a:latin typeface="Trebuchet MS" pitchFamily="34" charset="0"/>
            </a:endParaRPr>
          </a:p>
          <a:p>
            <a:endParaRPr lang="de-AT" dirty="0"/>
          </a:p>
        </p:txBody>
      </p:sp>
      <p:sp>
        <p:nvSpPr>
          <p:cNvPr id="9" name="Text Box 6"/>
          <p:cNvSpPr txBox="1">
            <a:spLocks noChangeArrowheads="1"/>
          </p:cNvSpPr>
          <p:nvPr/>
        </p:nvSpPr>
        <p:spPr bwMode="auto">
          <a:xfrm>
            <a:off x="238558" y="213053"/>
            <a:ext cx="2878715"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Ausgangssituation:</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24703" y="199193"/>
            <a:ext cx="2546206"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unsere Partner:</a:t>
            </a:r>
            <a:endParaRPr lang="de-AT" sz="2400" b="1" u="sng" dirty="0">
              <a:solidFill>
                <a:srgbClr val="FFFF00"/>
              </a:solidFill>
              <a:latin typeface="Trebuchet MS" pitchFamily="34" charset="0"/>
            </a:endParaRPr>
          </a:p>
        </p:txBody>
      </p:sp>
      <p:grpSp>
        <p:nvGrpSpPr>
          <p:cNvPr id="22" name="Gruppieren 21"/>
          <p:cNvGrpSpPr/>
          <p:nvPr/>
        </p:nvGrpSpPr>
        <p:grpSpPr>
          <a:xfrm>
            <a:off x="1038708" y="1542900"/>
            <a:ext cx="7357137" cy="4248157"/>
            <a:chOff x="1177263" y="1556759"/>
            <a:chExt cx="7357137" cy="4248157"/>
          </a:xfrm>
        </p:grpSpPr>
        <p:grpSp>
          <p:nvGrpSpPr>
            <p:cNvPr id="9" name="Group 56"/>
            <p:cNvGrpSpPr>
              <a:grpSpLocks/>
            </p:cNvGrpSpPr>
            <p:nvPr/>
          </p:nvGrpSpPr>
          <p:grpSpPr bwMode="auto">
            <a:xfrm>
              <a:off x="1177263" y="1556759"/>
              <a:ext cx="6751638" cy="3529012"/>
              <a:chOff x="982" y="1191"/>
              <a:chExt cx="4253" cy="2223"/>
            </a:xfrm>
          </p:grpSpPr>
          <p:pic>
            <p:nvPicPr>
              <p:cNvPr id="10" name="Picture 44" descr="logo[1]"/>
              <p:cNvPicPr>
                <a:picLocks noChangeAspect="1" noChangeArrowheads="1"/>
              </p:cNvPicPr>
              <p:nvPr/>
            </p:nvPicPr>
            <p:blipFill>
              <a:blip r:embed="rId3" cstate="print"/>
              <a:srcRect/>
              <a:stretch>
                <a:fillRect/>
              </a:stretch>
            </p:blipFill>
            <p:spPr bwMode="auto">
              <a:xfrm>
                <a:off x="4244" y="2325"/>
                <a:ext cx="531" cy="651"/>
              </a:xfrm>
              <a:prstGeom prst="rect">
                <a:avLst/>
              </a:prstGeom>
              <a:noFill/>
              <a:ln w="9525">
                <a:noFill/>
                <a:miter lim="800000"/>
                <a:headEnd/>
                <a:tailEnd/>
              </a:ln>
            </p:spPr>
          </p:pic>
          <p:pic>
            <p:nvPicPr>
              <p:cNvPr id="11" name="Picture 45"/>
              <p:cNvPicPr>
                <a:picLocks noChangeAspect="1" noChangeArrowheads="1"/>
              </p:cNvPicPr>
              <p:nvPr/>
            </p:nvPicPr>
            <p:blipFill>
              <a:blip r:embed="rId4" cstate="print"/>
              <a:srcRect/>
              <a:stretch>
                <a:fillRect/>
              </a:stretch>
            </p:blipFill>
            <p:spPr bwMode="auto">
              <a:xfrm>
                <a:off x="4350" y="1781"/>
                <a:ext cx="646" cy="448"/>
              </a:xfrm>
              <a:prstGeom prst="rect">
                <a:avLst/>
              </a:prstGeom>
              <a:noFill/>
              <a:ln w="9525">
                <a:noFill/>
                <a:miter lim="800000"/>
                <a:headEnd/>
                <a:tailEnd/>
              </a:ln>
            </p:spPr>
          </p:pic>
          <p:pic>
            <p:nvPicPr>
              <p:cNvPr id="12" name="Picture 46"/>
              <p:cNvPicPr>
                <a:picLocks noChangeAspect="1" noChangeArrowheads="1"/>
              </p:cNvPicPr>
              <p:nvPr/>
            </p:nvPicPr>
            <p:blipFill>
              <a:blip r:embed="rId5" cstate="print"/>
              <a:srcRect/>
              <a:stretch>
                <a:fillRect/>
              </a:stretch>
            </p:blipFill>
            <p:spPr bwMode="auto">
              <a:xfrm>
                <a:off x="1007" y="1934"/>
                <a:ext cx="1562" cy="255"/>
              </a:xfrm>
              <a:prstGeom prst="rect">
                <a:avLst/>
              </a:prstGeom>
              <a:noFill/>
              <a:ln w="9525">
                <a:noFill/>
                <a:miter lim="800000"/>
                <a:headEnd/>
                <a:tailEnd/>
              </a:ln>
            </p:spPr>
          </p:pic>
          <p:pic>
            <p:nvPicPr>
              <p:cNvPr id="13" name="Picture 47"/>
              <p:cNvPicPr>
                <a:picLocks noChangeAspect="1" noChangeArrowheads="1"/>
              </p:cNvPicPr>
              <p:nvPr/>
            </p:nvPicPr>
            <p:blipFill>
              <a:blip r:embed="rId6" cstate="print"/>
              <a:srcRect/>
              <a:stretch>
                <a:fillRect/>
              </a:stretch>
            </p:blipFill>
            <p:spPr bwMode="auto">
              <a:xfrm>
                <a:off x="1730" y="1237"/>
                <a:ext cx="977" cy="379"/>
              </a:xfrm>
              <a:prstGeom prst="rect">
                <a:avLst/>
              </a:prstGeom>
              <a:noFill/>
              <a:ln w="9525">
                <a:noFill/>
                <a:miter lim="800000"/>
                <a:headEnd/>
                <a:tailEnd/>
              </a:ln>
            </p:spPr>
          </p:pic>
          <p:pic>
            <p:nvPicPr>
              <p:cNvPr id="14" name="Picture 48"/>
              <p:cNvPicPr>
                <a:picLocks noChangeAspect="1" noChangeArrowheads="1"/>
              </p:cNvPicPr>
              <p:nvPr/>
            </p:nvPicPr>
            <p:blipFill>
              <a:blip r:embed="rId7" cstate="print"/>
              <a:srcRect/>
              <a:stretch>
                <a:fillRect/>
              </a:stretch>
            </p:blipFill>
            <p:spPr bwMode="auto">
              <a:xfrm>
                <a:off x="3000" y="1253"/>
                <a:ext cx="1278" cy="379"/>
              </a:xfrm>
              <a:prstGeom prst="rect">
                <a:avLst/>
              </a:prstGeom>
              <a:noFill/>
              <a:ln w="9525">
                <a:noFill/>
                <a:miter lim="800000"/>
                <a:headEnd/>
                <a:tailEnd/>
              </a:ln>
            </p:spPr>
          </p:pic>
          <p:pic>
            <p:nvPicPr>
              <p:cNvPr id="15" name="Picture 49" descr="WKOOE_2003_klein"/>
              <p:cNvPicPr>
                <a:picLocks noChangeAspect="1" noChangeArrowheads="1"/>
              </p:cNvPicPr>
              <p:nvPr/>
            </p:nvPicPr>
            <p:blipFill>
              <a:blip r:embed="rId8" cstate="print"/>
              <a:srcRect/>
              <a:stretch>
                <a:fillRect/>
              </a:stretch>
            </p:blipFill>
            <p:spPr bwMode="auto">
              <a:xfrm>
                <a:off x="2887" y="3096"/>
                <a:ext cx="924" cy="284"/>
              </a:xfrm>
              <a:prstGeom prst="rect">
                <a:avLst/>
              </a:prstGeom>
              <a:noFill/>
              <a:ln w="9525">
                <a:noFill/>
                <a:miter lim="800000"/>
                <a:headEnd/>
                <a:tailEnd/>
              </a:ln>
            </p:spPr>
          </p:pic>
          <p:pic>
            <p:nvPicPr>
              <p:cNvPr id="16" name="Picture 50" descr="_ak-logo-rot"/>
              <p:cNvPicPr>
                <a:picLocks noChangeAspect="1" noChangeArrowheads="1"/>
              </p:cNvPicPr>
              <p:nvPr/>
            </p:nvPicPr>
            <p:blipFill>
              <a:blip r:embed="rId9" cstate="print"/>
              <a:srcRect/>
              <a:stretch>
                <a:fillRect/>
              </a:stretch>
            </p:blipFill>
            <p:spPr bwMode="auto">
              <a:xfrm>
                <a:off x="1004" y="1255"/>
                <a:ext cx="449" cy="343"/>
              </a:xfrm>
              <a:prstGeom prst="rect">
                <a:avLst/>
              </a:prstGeom>
              <a:noFill/>
              <a:ln w="9525">
                <a:noFill/>
                <a:miter lim="800000"/>
                <a:headEnd/>
                <a:tailEnd/>
              </a:ln>
            </p:spPr>
          </p:pic>
          <p:pic>
            <p:nvPicPr>
              <p:cNvPr id="17" name="Picture 51" descr="Landeslogo OÖ 6cm"/>
              <p:cNvPicPr>
                <a:picLocks noChangeAspect="1" noChangeArrowheads="1"/>
              </p:cNvPicPr>
              <p:nvPr/>
            </p:nvPicPr>
            <p:blipFill>
              <a:blip r:embed="rId10" cstate="print"/>
              <a:srcRect/>
              <a:stretch>
                <a:fillRect/>
              </a:stretch>
            </p:blipFill>
            <p:spPr bwMode="auto">
              <a:xfrm>
                <a:off x="2907" y="1790"/>
                <a:ext cx="932" cy="454"/>
              </a:xfrm>
              <a:prstGeom prst="rect">
                <a:avLst/>
              </a:prstGeom>
              <a:noFill/>
              <a:ln w="9525">
                <a:noFill/>
                <a:miter lim="800000"/>
                <a:headEnd/>
                <a:tailEnd/>
              </a:ln>
            </p:spPr>
          </p:pic>
          <p:pic>
            <p:nvPicPr>
              <p:cNvPr id="18" name="Picture 52" descr="FAV_07_mittel_cmyk"/>
              <p:cNvPicPr>
                <a:picLocks noChangeAspect="1" noChangeArrowheads="1"/>
              </p:cNvPicPr>
              <p:nvPr/>
            </p:nvPicPr>
            <p:blipFill>
              <a:blip r:embed="rId11" cstate="print"/>
              <a:srcRect/>
              <a:stretch>
                <a:fillRect/>
              </a:stretch>
            </p:blipFill>
            <p:spPr bwMode="auto">
              <a:xfrm>
                <a:off x="4406" y="1191"/>
                <a:ext cx="829" cy="437"/>
              </a:xfrm>
              <a:prstGeom prst="rect">
                <a:avLst/>
              </a:prstGeom>
              <a:noFill/>
              <a:ln w="9525">
                <a:noFill/>
                <a:miter lim="800000"/>
                <a:headEnd/>
                <a:tailEnd/>
              </a:ln>
            </p:spPr>
          </p:pic>
          <p:pic>
            <p:nvPicPr>
              <p:cNvPr id="19" name="Picture 53"/>
              <p:cNvPicPr>
                <a:picLocks noChangeAspect="1" noChangeArrowheads="1"/>
              </p:cNvPicPr>
              <p:nvPr/>
            </p:nvPicPr>
            <p:blipFill>
              <a:blip r:embed="rId12" cstate="print"/>
              <a:srcRect/>
              <a:stretch>
                <a:fillRect/>
              </a:stretch>
            </p:blipFill>
            <p:spPr bwMode="auto">
              <a:xfrm>
                <a:off x="1027" y="2416"/>
                <a:ext cx="640" cy="367"/>
              </a:xfrm>
              <a:prstGeom prst="rect">
                <a:avLst/>
              </a:prstGeom>
              <a:noFill/>
              <a:ln w="9525">
                <a:noFill/>
                <a:miter lim="800000"/>
                <a:headEnd/>
                <a:tailEnd/>
              </a:ln>
            </p:spPr>
          </p:pic>
          <p:pic>
            <p:nvPicPr>
              <p:cNvPr id="20" name="Picture 54"/>
              <p:cNvPicPr>
                <a:picLocks noChangeAspect="1" noChangeArrowheads="1"/>
              </p:cNvPicPr>
              <p:nvPr/>
            </p:nvPicPr>
            <p:blipFill>
              <a:blip r:embed="rId13" cstate="print"/>
              <a:srcRect/>
              <a:stretch>
                <a:fillRect/>
              </a:stretch>
            </p:blipFill>
            <p:spPr bwMode="auto">
              <a:xfrm>
                <a:off x="2411" y="2507"/>
                <a:ext cx="1065" cy="336"/>
              </a:xfrm>
              <a:prstGeom prst="rect">
                <a:avLst/>
              </a:prstGeom>
              <a:noFill/>
              <a:ln w="9525">
                <a:noFill/>
                <a:miter lim="800000"/>
                <a:headEnd/>
                <a:tailEnd/>
              </a:ln>
            </p:spPr>
          </p:pic>
          <p:pic>
            <p:nvPicPr>
              <p:cNvPr id="21" name="Picture 55"/>
              <p:cNvPicPr>
                <a:picLocks noChangeAspect="1" noChangeArrowheads="1"/>
              </p:cNvPicPr>
              <p:nvPr/>
            </p:nvPicPr>
            <p:blipFill>
              <a:blip r:embed="rId14" cstate="print"/>
              <a:srcRect/>
              <a:stretch>
                <a:fillRect/>
              </a:stretch>
            </p:blipFill>
            <p:spPr bwMode="auto">
              <a:xfrm>
                <a:off x="982" y="3028"/>
                <a:ext cx="1429" cy="386"/>
              </a:xfrm>
              <a:prstGeom prst="rect">
                <a:avLst/>
              </a:prstGeom>
              <a:noFill/>
              <a:ln w="9525">
                <a:noFill/>
                <a:miter lim="800000"/>
                <a:headEnd/>
                <a:tailEnd/>
              </a:ln>
            </p:spPr>
          </p:pic>
        </p:grpSp>
        <p:pic>
          <p:nvPicPr>
            <p:cNvPr id="1026" name="Picture 2" descr="C:\Users\RieglerR\AppData\Local\Microsoft\Windows\Temporary Internet Files\Content.Outlook\O9QW1TXI\AMS_Logo.jpg"/>
            <p:cNvPicPr>
              <a:picLocks noChangeAspect="1" noChangeArrowheads="1"/>
            </p:cNvPicPr>
            <p:nvPr/>
          </p:nvPicPr>
          <p:blipFill>
            <a:blip r:embed="rId15" cstate="print"/>
            <a:srcRect/>
            <a:stretch>
              <a:fillRect/>
            </a:stretch>
          </p:blipFill>
          <p:spPr bwMode="auto">
            <a:xfrm>
              <a:off x="6620949" y="5079124"/>
              <a:ext cx="1913451" cy="725792"/>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Rectangle 1"/>
          <p:cNvSpPr>
            <a:spLocks noChangeArrowheads="1"/>
          </p:cNvSpPr>
          <p:nvPr/>
        </p:nvSpPr>
        <p:spPr bwMode="auto">
          <a:xfrm>
            <a:off x="227938" y="989693"/>
            <a:ext cx="866668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b="1" u="sng" dirty="0" smtClean="0">
                <a:solidFill>
                  <a:srgbClr val="C00000"/>
                </a:solidFill>
                <a:latin typeface="Trebuchet MS" pitchFamily="34" charset="0"/>
              </a:rPr>
              <a:t>Zielgruppe :</a:t>
            </a:r>
          </a:p>
          <a:p>
            <a:endParaRPr lang="de-DE" sz="2400" b="1" dirty="0" smtClean="0">
              <a:solidFill>
                <a:srgbClr val="000000"/>
              </a:solidFill>
              <a:latin typeface="Trebuchet MS" pitchFamily="34" charset="0"/>
              <a:ea typeface="Lucida Sans Unicode" charset="0"/>
              <a:cs typeface="Lucida Sans Unicode" charset="0"/>
            </a:endParaRPr>
          </a:p>
          <a:p>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mindestens</a:t>
            </a:r>
            <a:r>
              <a:rPr lang="en-GB" b="1" dirty="0" smtClean="0">
                <a:solidFill>
                  <a:srgbClr val="000000"/>
                </a:solidFill>
                <a:latin typeface="Trebuchet MS" pitchFamily="34" charset="0"/>
                <a:ea typeface="Lucida Sans Unicode" charset="0"/>
                <a:cs typeface="Lucida Sans Unicode" charset="0"/>
              </a:rPr>
              <a:t> 22-jährige </a:t>
            </a:r>
            <a:r>
              <a:rPr lang="en-GB" b="1" dirty="0" err="1" smtClean="0">
                <a:solidFill>
                  <a:srgbClr val="000000"/>
                </a:solidFill>
                <a:latin typeface="Trebuchet MS" pitchFamily="34" charset="0"/>
                <a:ea typeface="Lucida Sans Unicode" charset="0"/>
                <a:cs typeface="Lucida Sans Unicode" charset="0"/>
              </a:rPr>
              <a:t>OberösterreicherInnen</a:t>
            </a:r>
            <a:r>
              <a:rPr lang="en-GB" b="1" dirty="0" smtClean="0">
                <a:solidFill>
                  <a:srgbClr val="000000"/>
                </a:solidFill>
                <a:latin typeface="Trebuchet MS" pitchFamily="34" charset="0"/>
                <a:ea typeface="Lucida Sans Unicode" charset="0"/>
                <a:cs typeface="Lucida Sans Unicode" charset="0"/>
              </a:rPr>
              <a:t>, die </a:t>
            </a:r>
            <a:r>
              <a:rPr lang="en-GB" b="1" dirty="0" err="1" smtClean="0">
                <a:solidFill>
                  <a:srgbClr val="000000"/>
                </a:solidFill>
                <a:latin typeface="Trebuchet MS" pitchFamily="34" charset="0"/>
                <a:ea typeface="Lucida Sans Unicode" charset="0"/>
                <a:cs typeface="Lucida Sans Unicode" charset="0"/>
              </a:rPr>
              <a:t>der</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Gruppe</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der</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Niedrigqualifizierten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bzw</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Bildungsfernen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ohne</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formalen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Berufsabschluss</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zuzuordnen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sind</a:t>
            </a:r>
            <a:r>
              <a:rPr lang="en-GB" b="1" dirty="0" smtClean="0">
                <a:solidFill>
                  <a:srgbClr val="000000"/>
                </a:solidFill>
                <a:latin typeface="Trebuchet MS" pitchFamily="34" charset="0"/>
                <a:ea typeface="Lucida Sans Unicode" charset="0"/>
                <a:cs typeface="Lucida Sans Unicode" charset="0"/>
              </a:rPr>
              <a:t> </a:t>
            </a:r>
          </a:p>
          <a:p>
            <a:pPr>
              <a:buFont typeface="Wingdings" pitchFamily="2" charset="2"/>
              <a:buChar char="Ø"/>
            </a:pPr>
            <a:endParaRPr lang="en-GB"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mindestens</a:t>
            </a:r>
            <a:r>
              <a:rPr lang="en-GB" b="1" dirty="0" smtClean="0">
                <a:solidFill>
                  <a:srgbClr val="000000"/>
                </a:solidFill>
                <a:latin typeface="Trebuchet MS" pitchFamily="34" charset="0"/>
                <a:ea typeface="Lucida Sans Unicode" charset="0"/>
                <a:cs typeface="Lucida Sans Unicode" charset="0"/>
              </a:rPr>
              <a:t> 22- </a:t>
            </a:r>
            <a:r>
              <a:rPr lang="en-GB" b="1" dirty="0" err="1" smtClean="0">
                <a:solidFill>
                  <a:srgbClr val="000000"/>
                </a:solidFill>
                <a:latin typeface="Trebuchet MS" pitchFamily="34" charset="0"/>
                <a:ea typeface="Lucida Sans Unicode" charset="0"/>
                <a:cs typeface="Lucida Sans Unicode" charset="0"/>
              </a:rPr>
              <a:t>jährige</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MitbürgerInnen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mit</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Migrationshintergrund</a:t>
            </a:r>
            <a:r>
              <a:rPr lang="en-GB" b="1" dirty="0" smtClean="0">
                <a:solidFill>
                  <a:srgbClr val="000000"/>
                </a:solidFill>
                <a:latin typeface="Trebuchet MS" pitchFamily="34" charset="0"/>
                <a:ea typeface="Lucida Sans Unicode" charset="0"/>
                <a:cs typeface="Lucida Sans Unicode" charset="0"/>
              </a:rPr>
              <a:t>, 	die </a:t>
            </a:r>
            <a:r>
              <a:rPr lang="en-GB" b="1" dirty="0" err="1" smtClean="0">
                <a:solidFill>
                  <a:srgbClr val="000000"/>
                </a:solidFill>
                <a:latin typeface="Trebuchet MS" pitchFamily="34" charset="0"/>
                <a:ea typeface="Lucida Sans Unicode" charset="0"/>
                <a:cs typeface="Lucida Sans Unicode" charset="0"/>
              </a:rPr>
              <a:t>sich</a:t>
            </a:r>
            <a:r>
              <a:rPr lang="en-GB" b="1" dirty="0" smtClean="0">
                <a:solidFill>
                  <a:srgbClr val="000000"/>
                </a:solidFill>
                <a:latin typeface="Trebuchet MS" pitchFamily="34" charset="0"/>
                <a:ea typeface="Lucida Sans Unicode" charset="0"/>
                <a:cs typeface="Lucida Sans Unicode" charset="0"/>
              </a:rPr>
              <a:t> legal in </a:t>
            </a:r>
            <a:r>
              <a:rPr lang="en-GB" b="1" dirty="0" err="1" smtClean="0">
                <a:solidFill>
                  <a:srgbClr val="000000"/>
                </a:solidFill>
                <a:latin typeface="Trebuchet MS" pitchFamily="34" charset="0"/>
                <a:ea typeface="Lucida Sans Unicode" charset="0"/>
                <a:cs typeface="Lucida Sans Unicode" charset="0"/>
              </a:rPr>
              <a:t>Oberösterreich</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aufhalten</a:t>
            </a:r>
            <a:r>
              <a:rPr lang="en-GB" b="1" dirty="0" smtClean="0">
                <a:solidFill>
                  <a:srgbClr val="000000"/>
                </a:solidFill>
                <a:latin typeface="Trebuchet MS" pitchFamily="34" charset="0"/>
                <a:ea typeface="Lucida Sans Unicode" charset="0"/>
                <a:cs typeface="Lucida Sans Unicode" charset="0"/>
              </a:rPr>
              <a:t> und </a:t>
            </a:r>
            <a:r>
              <a:rPr lang="en-GB" b="1" dirty="0" err="1" smtClean="0">
                <a:solidFill>
                  <a:srgbClr val="000000"/>
                </a:solidFill>
                <a:latin typeface="Trebuchet MS" pitchFamily="34" charset="0"/>
                <a:ea typeface="Lucida Sans Unicode" charset="0"/>
                <a:cs typeface="Lucida Sans Unicode" charset="0"/>
              </a:rPr>
              <a:t>über</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keinen</a:t>
            </a:r>
            <a:r>
              <a:rPr lang="en-GB" b="1" dirty="0" smtClean="0">
                <a:solidFill>
                  <a:srgbClr val="000000"/>
                </a:solidFill>
                <a:latin typeface="Trebuchet MS" pitchFamily="34" charset="0"/>
                <a:ea typeface="Lucida Sans Unicode" charset="0"/>
                <a:cs typeface="Lucida Sans Unicode" charset="0"/>
              </a:rPr>
              <a:t> in 	</a:t>
            </a:r>
            <a:r>
              <a:rPr lang="en-GB" b="1" dirty="0" err="1" smtClean="0">
                <a:solidFill>
                  <a:srgbClr val="000000"/>
                </a:solidFill>
                <a:latin typeface="Trebuchet MS" pitchFamily="34" charset="0"/>
                <a:ea typeface="Lucida Sans Unicode" charset="0"/>
                <a:cs typeface="Lucida Sans Unicode" charset="0"/>
              </a:rPr>
              <a:t>Österreich</a:t>
            </a:r>
            <a:r>
              <a:rPr lang="en-GB" b="1" dirty="0" smtClean="0">
                <a:solidFill>
                  <a:srgbClr val="000000"/>
                </a:solidFill>
                <a:latin typeface="Trebuchet MS" pitchFamily="34" charset="0"/>
                <a:ea typeface="Lucida Sans Unicode" charset="0"/>
                <a:cs typeface="Lucida Sans Unicode" charset="0"/>
              </a:rPr>
              <a:t> formal </a:t>
            </a:r>
            <a:r>
              <a:rPr lang="en-GB" b="1" dirty="0" err="1" smtClean="0">
                <a:solidFill>
                  <a:srgbClr val="000000"/>
                </a:solidFill>
                <a:latin typeface="Trebuchet MS" pitchFamily="34" charset="0"/>
                <a:ea typeface="Lucida Sans Unicode" charset="0"/>
                <a:cs typeface="Lucida Sans Unicode" charset="0"/>
              </a:rPr>
              <a:t>anerkannten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Berufsabschluss</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verfügen</a:t>
            </a:r>
            <a:endParaRPr lang="en-GB"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endParaRPr lang="en-GB"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Berufs”umsteigerInnen</a:t>
            </a:r>
            <a:r>
              <a:rPr lang="en-GB" b="1" dirty="0" smtClean="0">
                <a:solidFill>
                  <a:srgbClr val="000000"/>
                </a:solidFill>
                <a:latin typeface="Trebuchet MS" pitchFamily="34" charset="0"/>
                <a:ea typeface="Lucida Sans Unicode" charset="0"/>
                <a:cs typeface="Lucida Sans Unicode" charset="0"/>
              </a:rPr>
              <a:t>”, die </a:t>
            </a:r>
            <a:r>
              <a:rPr lang="en-GB" b="1" dirty="0" err="1" smtClean="0">
                <a:solidFill>
                  <a:srgbClr val="000000"/>
                </a:solidFill>
                <a:latin typeface="Trebuchet MS" pitchFamily="34" charset="0"/>
                <a:ea typeface="Lucida Sans Unicode" charset="0"/>
                <a:cs typeface="Lucida Sans Unicode" charset="0"/>
              </a:rPr>
              <a:t>seit</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mindestens</a:t>
            </a:r>
            <a:r>
              <a:rPr lang="en-GB" b="1" dirty="0" smtClean="0">
                <a:solidFill>
                  <a:srgbClr val="000000"/>
                </a:solidFill>
                <a:latin typeface="Trebuchet MS" pitchFamily="34" charset="0"/>
                <a:ea typeface="Lucida Sans Unicode" charset="0"/>
                <a:cs typeface="Lucida Sans Unicode" charset="0"/>
              </a:rPr>
              <a:t> 5 </a:t>
            </a:r>
            <a:r>
              <a:rPr lang="en-GB" b="1" dirty="0" err="1" smtClean="0">
                <a:solidFill>
                  <a:srgbClr val="000000"/>
                </a:solidFill>
                <a:latin typeface="Trebuchet MS" pitchFamily="34" charset="0"/>
                <a:ea typeface="Lucida Sans Unicode" charset="0"/>
                <a:cs typeface="Lucida Sans Unicode" charset="0"/>
              </a:rPr>
              <a:t>Jahren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nicht</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mehr</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ihren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ursprünglich</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erlernten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Beruf</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ausüben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sondern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einen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Abschluss</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im</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derzeit</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ausgeübten</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Beruf</a:t>
            </a:r>
            <a:r>
              <a:rPr lang="en-GB" b="1" dirty="0" smtClean="0">
                <a:solidFill>
                  <a:srgbClr val="000000"/>
                </a:solidFill>
                <a:latin typeface="Trebuchet MS" pitchFamily="34" charset="0"/>
                <a:ea typeface="Lucida Sans Unicode" charset="0"/>
                <a:cs typeface="Lucida Sans Unicode" charset="0"/>
              </a:rPr>
              <a:t> </a:t>
            </a:r>
            <a:r>
              <a:rPr lang="en-GB" b="1" dirty="0" err="1" smtClean="0">
                <a:solidFill>
                  <a:srgbClr val="000000"/>
                </a:solidFill>
                <a:latin typeface="Trebuchet MS" pitchFamily="34" charset="0"/>
                <a:ea typeface="Lucida Sans Unicode" charset="0"/>
                <a:cs typeface="Lucida Sans Unicode" charset="0"/>
              </a:rPr>
              <a:t>anstreben</a:t>
            </a:r>
            <a:r>
              <a:rPr lang="en-GB" b="1" dirty="0" smtClean="0">
                <a:solidFill>
                  <a:srgbClr val="000000"/>
                </a:solidFill>
                <a:latin typeface="Trebuchet MS" pitchFamily="34" charset="0"/>
                <a:ea typeface="Lucida Sans Unicode" charset="0"/>
                <a:cs typeface="Lucida Sans Unicode" charset="0"/>
              </a:rPr>
              <a:t> </a:t>
            </a:r>
            <a:endParaRPr lang="de-AT" b="1" dirty="0" smtClean="0">
              <a:solidFill>
                <a:srgbClr val="000000"/>
              </a:solidFill>
              <a:latin typeface="Trebuchet MS" pitchFamily="34" charset="0"/>
              <a:ea typeface="Lucida Sans Unicode" charset="0"/>
              <a:cs typeface="Lucida Sans Unicode" charset="0"/>
            </a:endParaRPr>
          </a:p>
        </p:txBody>
      </p:sp>
      <p:sp>
        <p:nvSpPr>
          <p:cNvPr id="16" name="Text Box 6"/>
          <p:cNvSpPr txBox="1">
            <a:spLocks noChangeArrowheads="1"/>
          </p:cNvSpPr>
          <p:nvPr/>
        </p:nvSpPr>
        <p:spPr bwMode="auto">
          <a:xfrm>
            <a:off x="238558" y="213053"/>
            <a:ext cx="2878715"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Ausgangssituation:</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Rectangle 1"/>
          <p:cNvSpPr>
            <a:spLocks noChangeArrowheads="1"/>
          </p:cNvSpPr>
          <p:nvPr/>
        </p:nvSpPr>
        <p:spPr bwMode="auto">
          <a:xfrm>
            <a:off x="233961" y="991961"/>
            <a:ext cx="8632947"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2400" b="1" u="sng" dirty="0" smtClean="0">
                <a:solidFill>
                  <a:srgbClr val="C00000"/>
                </a:solidFill>
                <a:latin typeface="Trebuchet MS" pitchFamily="34" charset="0"/>
                <a:ea typeface="Lucida Sans Unicode" charset="0"/>
                <a:cs typeface="Lucida Sans Unicode" charset="0"/>
              </a:rPr>
              <a:t>warum wurde bisher kein Berufsabschluss erreicht :</a:t>
            </a:r>
          </a:p>
          <a:p>
            <a:endParaRPr lang="de-DE" b="1" dirty="0" smtClean="0">
              <a:solidFill>
                <a:srgbClr val="000000"/>
              </a:solidFill>
              <a:latin typeface="Trebuchet MS" pitchFamily="34" charset="0"/>
              <a:ea typeface="Lucida Sans Unicode" charset="0"/>
              <a:cs typeface="Lucida Sans Unicode" charset="0"/>
            </a:endParaRPr>
          </a:p>
          <a:p>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sz="2400" b="1" dirty="0" smtClean="0">
                <a:solidFill>
                  <a:srgbClr val="000099"/>
                </a:solidFill>
                <a:latin typeface="Trebuchet MS" pitchFamily="34" charset="0"/>
                <a:ea typeface="Lucida Sans Unicode" charset="0"/>
                <a:cs typeface="Lucida Sans Unicode" charset="0"/>
              </a:rPr>
              <a:t> 	Abbruch der Lehre</a:t>
            </a:r>
          </a:p>
          <a:p>
            <a:pPr>
              <a:buFont typeface="Wingdings" pitchFamily="2" charset="2"/>
              <a:buChar char="Ø"/>
            </a:pPr>
            <a:endParaRPr lang="de-DE" sz="2400" b="1" dirty="0" smtClean="0">
              <a:solidFill>
                <a:srgbClr val="000099"/>
              </a:solidFill>
              <a:latin typeface="Trebuchet MS" pitchFamily="34" charset="0"/>
              <a:ea typeface="Lucida Sans Unicode" charset="0"/>
              <a:cs typeface="Lucida Sans Unicode" charset="0"/>
            </a:endParaRPr>
          </a:p>
          <a:p>
            <a:pPr>
              <a:buFont typeface="Wingdings" pitchFamily="2" charset="2"/>
              <a:buChar char="Ø"/>
            </a:pPr>
            <a:r>
              <a:rPr lang="de-DE" sz="2400" b="1" dirty="0" smtClean="0">
                <a:solidFill>
                  <a:srgbClr val="000099"/>
                </a:solidFill>
                <a:latin typeface="Trebuchet MS" pitchFamily="34" charset="0"/>
                <a:ea typeface="Lucida Sans Unicode" charset="0"/>
                <a:cs typeface="Lucida Sans Unicode" charset="0"/>
              </a:rPr>
              <a:t> 	Prüfungsangst</a:t>
            </a:r>
          </a:p>
          <a:p>
            <a:pPr>
              <a:buFont typeface="Wingdings" pitchFamily="2" charset="2"/>
              <a:buChar char="Ø"/>
            </a:pPr>
            <a:endParaRPr lang="de-DE" sz="2400" b="1" dirty="0" smtClean="0">
              <a:solidFill>
                <a:srgbClr val="000099"/>
              </a:solidFill>
              <a:latin typeface="Trebuchet MS" pitchFamily="34" charset="0"/>
              <a:ea typeface="Lucida Sans Unicode" charset="0"/>
              <a:cs typeface="Lucida Sans Unicode" charset="0"/>
            </a:endParaRPr>
          </a:p>
          <a:p>
            <a:pPr>
              <a:buFont typeface="Wingdings" pitchFamily="2" charset="2"/>
              <a:buChar char="Ø"/>
            </a:pPr>
            <a:r>
              <a:rPr lang="de-DE" sz="2400" b="1" dirty="0" smtClean="0">
                <a:solidFill>
                  <a:srgbClr val="000099"/>
                </a:solidFill>
                <a:latin typeface="Trebuchet MS" pitchFamily="34" charset="0"/>
                <a:ea typeface="Lucida Sans Unicode" charset="0"/>
                <a:cs typeface="Lucida Sans Unicode" charset="0"/>
              </a:rPr>
              <a:t> 	„Ich habe in meiner Jugend sofort Geld verdienen 	 	müssen“</a:t>
            </a:r>
          </a:p>
          <a:p>
            <a:pPr>
              <a:buFont typeface="Wingdings" pitchFamily="2" charset="2"/>
              <a:buChar char="Ø"/>
            </a:pPr>
            <a:endParaRPr lang="de-DE" sz="2400" b="1" dirty="0" smtClean="0">
              <a:solidFill>
                <a:srgbClr val="000099"/>
              </a:solidFill>
              <a:latin typeface="Trebuchet MS" pitchFamily="34" charset="0"/>
              <a:ea typeface="Lucida Sans Unicode" charset="0"/>
              <a:cs typeface="Lucida Sans Unicode" charset="0"/>
            </a:endParaRPr>
          </a:p>
          <a:p>
            <a:pPr>
              <a:buFont typeface="Wingdings" pitchFamily="2" charset="2"/>
              <a:buChar char="Ø"/>
            </a:pPr>
            <a:r>
              <a:rPr lang="de-DE" sz="2400" b="1" dirty="0" smtClean="0">
                <a:solidFill>
                  <a:srgbClr val="000099"/>
                </a:solidFill>
                <a:latin typeface="Trebuchet MS" pitchFamily="34" charset="0"/>
                <a:ea typeface="Lucida Sans Unicode" charset="0"/>
                <a:cs typeface="Lucida Sans Unicode" charset="0"/>
              </a:rPr>
              <a:t> 	Berufsabschluss in Österreich nicht anerkannt</a:t>
            </a:r>
            <a:endParaRPr lang="de-AT" sz="2400" b="1" dirty="0" smtClean="0">
              <a:solidFill>
                <a:srgbClr val="000099"/>
              </a:solidFill>
              <a:latin typeface="Trebuchet MS" pitchFamily="34" charset="0"/>
              <a:ea typeface="Lucida Sans Unicode" charset="0"/>
              <a:cs typeface="Lucida Sans Unicode" charset="0"/>
            </a:endParaRPr>
          </a:p>
          <a:p>
            <a:r>
              <a:rPr lang="de-DE" sz="1400" dirty="0" smtClean="0"/>
              <a:t> </a:t>
            </a:r>
            <a:endParaRPr lang="de-AT" sz="1400" dirty="0"/>
          </a:p>
        </p:txBody>
      </p:sp>
      <p:sp>
        <p:nvSpPr>
          <p:cNvPr id="7" name="Text Box 6"/>
          <p:cNvSpPr txBox="1">
            <a:spLocks noChangeArrowheads="1"/>
          </p:cNvSpPr>
          <p:nvPr/>
        </p:nvSpPr>
        <p:spPr bwMode="auto">
          <a:xfrm>
            <a:off x="238558" y="213053"/>
            <a:ext cx="2878715"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Ausgangssituation:</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66267" y="213052"/>
            <a:ext cx="3363623"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und so </a:t>
            </a:r>
            <a:r>
              <a:rPr lang="de-AT" sz="2400" b="1" u="sng" dirty="0" err="1" smtClean="0">
                <a:solidFill>
                  <a:srgbClr val="FFFF00"/>
                </a:solidFill>
                <a:latin typeface="Trebuchet MS" pitchFamily="34" charset="0"/>
              </a:rPr>
              <a:t>funktionierts</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
        <p:nvSpPr>
          <p:cNvPr id="5" name="Textfeld 4"/>
          <p:cNvSpPr txBox="1"/>
          <p:nvPr/>
        </p:nvSpPr>
        <p:spPr>
          <a:xfrm>
            <a:off x="232636" y="996686"/>
            <a:ext cx="8253453" cy="5047536"/>
          </a:xfrm>
          <a:prstGeom prst="rect">
            <a:avLst/>
          </a:prstGeom>
          <a:noFill/>
        </p:spPr>
        <p:txBody>
          <a:bodyPr wrap="square" rtlCol="0">
            <a:spAutoFit/>
          </a:bodyPr>
          <a:lstStyle/>
          <a:p>
            <a:pPr lvl="0"/>
            <a:r>
              <a:rPr lang="de-DE" sz="2400" b="1" u="sng" dirty="0" smtClean="0">
                <a:solidFill>
                  <a:srgbClr val="C00000"/>
                </a:solidFill>
                <a:latin typeface="Trebuchet MS" pitchFamily="34" charset="0"/>
                <a:ea typeface="Lucida Sans Unicode" charset="0"/>
                <a:cs typeface="Lucida Sans Unicode" charset="0"/>
              </a:rPr>
              <a:t>Der Weg:</a:t>
            </a:r>
            <a:r>
              <a:rPr lang="de-DE" dirty="0" smtClean="0">
                <a:latin typeface="Trebuchet MS" pitchFamily="34" charset="0"/>
              </a:rPr>
              <a:t>	</a:t>
            </a:r>
          </a:p>
          <a:p>
            <a:pPr lvl="0">
              <a:buFont typeface="Wingdings" pitchFamily="2" charset="2"/>
              <a:buChar char="ü"/>
            </a:pPr>
            <a:endParaRPr lang="de-DE" dirty="0" smtClean="0">
              <a:latin typeface="Trebuchet MS" pitchFamily="34" charset="0"/>
            </a:endParaRPr>
          </a:p>
          <a:p>
            <a:pPr lvl="0">
              <a:buFont typeface="Wingdings" pitchFamily="2" charset="2"/>
              <a:buChar char="ü"/>
            </a:pPr>
            <a:r>
              <a:rPr lang="de-DE" dirty="0" smtClean="0">
                <a:latin typeface="Trebuchet MS" pitchFamily="34" charset="0"/>
              </a:rPr>
              <a:t> 	Einstiegsberatung durch AK, WK, LFI</a:t>
            </a:r>
          </a:p>
          <a:p>
            <a:pPr lvl="0"/>
            <a:endParaRPr lang="de-DE" dirty="0" smtClean="0">
              <a:latin typeface="Trebuchet MS" pitchFamily="34" charset="0"/>
            </a:endParaRPr>
          </a:p>
          <a:p>
            <a:pPr lvl="0">
              <a:buFont typeface="Wingdings" pitchFamily="2" charset="2"/>
              <a:buChar char="ü"/>
            </a:pPr>
            <a:r>
              <a:rPr lang="de-DE" dirty="0" smtClean="0">
                <a:latin typeface="Trebuchet MS" pitchFamily="34" charset="0"/>
              </a:rPr>
              <a:t> 	Portfolioarbeit auf Grundlage des jeweiligen Berufsbildes (3 x </a:t>
            </a:r>
          </a:p>
          <a:p>
            <a:pPr lvl="0"/>
            <a:r>
              <a:rPr lang="de-DE" dirty="0" smtClean="0">
                <a:latin typeface="Trebuchet MS" pitchFamily="34" charset="0"/>
              </a:rPr>
              <a:t>	dreistündige Workshops) </a:t>
            </a:r>
          </a:p>
          <a:p>
            <a:pPr lvl="0"/>
            <a:r>
              <a:rPr lang="de-DE" dirty="0" smtClean="0">
                <a:latin typeface="Trebuchet MS" pitchFamily="34" charset="0"/>
              </a:rPr>
              <a:t>	</a:t>
            </a:r>
            <a:endParaRPr lang="de-AT" dirty="0" smtClean="0">
              <a:latin typeface="Trebuchet MS" pitchFamily="34" charset="0"/>
            </a:endParaRPr>
          </a:p>
          <a:p>
            <a:pPr lvl="0">
              <a:buFont typeface="Wingdings" pitchFamily="2" charset="2"/>
              <a:buChar char="ü"/>
            </a:pPr>
            <a:r>
              <a:rPr lang="de-DE" dirty="0" smtClean="0">
                <a:latin typeface="Trebuchet MS" pitchFamily="34" charset="0"/>
              </a:rPr>
              <a:t> 	Überprüfung der im </a:t>
            </a:r>
            <a:r>
              <a:rPr lang="de-DE" dirty="0" err="1" smtClean="0">
                <a:latin typeface="Trebuchet MS" pitchFamily="34" charset="0"/>
              </a:rPr>
              <a:t>Portfolioprozess</a:t>
            </a:r>
            <a:r>
              <a:rPr lang="de-DE" dirty="0" smtClean="0">
                <a:latin typeface="Trebuchet MS" pitchFamily="34" charset="0"/>
              </a:rPr>
              <a:t> gemachten Angaben im Rahmen 	</a:t>
            </a:r>
            <a:r>
              <a:rPr lang="de-DE" dirty="0" smtClean="0">
                <a:latin typeface="Trebuchet MS" pitchFamily="34" charset="0"/>
              </a:rPr>
              <a:t>eines </a:t>
            </a:r>
            <a:r>
              <a:rPr lang="de-DE" dirty="0" smtClean="0">
                <a:latin typeface="Trebuchet MS" pitchFamily="34" charset="0"/>
              </a:rPr>
              <a:t>ersten </a:t>
            </a:r>
            <a:r>
              <a:rPr lang="de-DE" dirty="0" smtClean="0">
                <a:latin typeface="Trebuchet MS" pitchFamily="34" charset="0"/>
              </a:rPr>
              <a:t>„</a:t>
            </a:r>
            <a:r>
              <a:rPr lang="de-DE" dirty="0" err="1" smtClean="0">
                <a:latin typeface="Trebuchet MS" pitchFamily="34" charset="0"/>
              </a:rPr>
              <a:t>Quali</a:t>
            </a:r>
            <a:r>
              <a:rPr lang="de-DE" dirty="0" smtClean="0">
                <a:latin typeface="Trebuchet MS" pitchFamily="34" charset="0"/>
              </a:rPr>
              <a:t>-Checks“ durch </a:t>
            </a:r>
            <a:r>
              <a:rPr lang="de-DE" dirty="0" err="1" smtClean="0">
                <a:latin typeface="Trebuchet MS" pitchFamily="34" charset="0"/>
              </a:rPr>
              <a:t>PrüferInnen</a:t>
            </a:r>
            <a:r>
              <a:rPr lang="de-DE" dirty="0" smtClean="0">
                <a:latin typeface="Trebuchet MS" pitchFamily="34" charset="0"/>
              </a:rPr>
              <a:t> </a:t>
            </a:r>
            <a:r>
              <a:rPr lang="de-DE" dirty="0" smtClean="0">
                <a:latin typeface="Trebuchet MS" pitchFamily="34" charset="0"/>
              </a:rPr>
              <a:t>der </a:t>
            </a:r>
            <a:r>
              <a:rPr lang="de-DE" dirty="0" smtClean="0">
                <a:latin typeface="Trebuchet MS" pitchFamily="34" charset="0"/>
              </a:rPr>
              <a:t>Lehrlingsstelle </a:t>
            </a:r>
            <a:r>
              <a:rPr lang="de-DE" dirty="0" smtClean="0">
                <a:latin typeface="Trebuchet MS" pitchFamily="34" charset="0"/>
              </a:rPr>
              <a:t>	der </a:t>
            </a:r>
            <a:r>
              <a:rPr lang="de-DE" dirty="0" smtClean="0">
                <a:latin typeface="Trebuchet MS" pitchFamily="34" charset="0"/>
              </a:rPr>
              <a:t>WKOÖ </a:t>
            </a:r>
          </a:p>
          <a:p>
            <a:pPr lvl="0"/>
            <a:endParaRPr lang="de-DE" dirty="0" smtClean="0">
              <a:latin typeface="Trebuchet MS" pitchFamily="34" charset="0"/>
            </a:endParaRPr>
          </a:p>
          <a:p>
            <a:pPr lvl="0"/>
            <a:r>
              <a:rPr lang="de-DE" dirty="0" smtClean="0">
                <a:latin typeface="Trebuchet MS" pitchFamily="34" charset="0"/>
              </a:rPr>
              <a:t>	</a:t>
            </a:r>
            <a:r>
              <a:rPr lang="de-DE" b="1" dirty="0" smtClean="0">
                <a:solidFill>
                  <a:srgbClr val="000099"/>
                </a:solidFill>
                <a:latin typeface="Trebuchet MS" pitchFamily="34" charset="0"/>
              </a:rPr>
              <a:t>= Feststellung Delta vorhandene Kenntnisse, Fertigkeiten und 	Fähigkeiten zu den Anforderungen lt. Berufsbildung bzw. 	Prüfungsordnung</a:t>
            </a:r>
          </a:p>
          <a:p>
            <a:pPr lvl="0"/>
            <a:endParaRPr lang="de-AT" dirty="0" smtClean="0">
              <a:latin typeface="Trebuchet MS" pitchFamily="34" charset="0"/>
            </a:endParaRPr>
          </a:p>
          <a:p>
            <a:pPr lvl="0">
              <a:buFont typeface="Wingdings" pitchFamily="2" charset="2"/>
              <a:buChar char="ü"/>
            </a:pPr>
            <a:r>
              <a:rPr lang="de-DE" dirty="0" smtClean="0">
                <a:latin typeface="Trebuchet MS" pitchFamily="34" charset="0"/>
              </a:rPr>
              <a:t> 	Weiterbildungsberatung</a:t>
            </a:r>
          </a:p>
          <a:p>
            <a:pPr lvl="0"/>
            <a:endParaRPr lang="de-AT" sz="1400" dirty="0" smtClean="0">
              <a:latin typeface="Trebuchet MS" pitchFamily="34" charset="0"/>
            </a:endParaRPr>
          </a:p>
          <a:p>
            <a:pPr lvl="0"/>
            <a:r>
              <a:rPr lang="de-DE" sz="1400" dirty="0" smtClean="0">
                <a:latin typeface="Trebuchet MS" pitchFamily="34" charset="0"/>
              </a:rPr>
              <a:t>	</a:t>
            </a:r>
            <a:endParaRPr lang="de-AT" sz="1600" dirty="0">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feld 4"/>
          <p:cNvSpPr txBox="1"/>
          <p:nvPr/>
        </p:nvSpPr>
        <p:spPr>
          <a:xfrm>
            <a:off x="232636" y="982830"/>
            <a:ext cx="8606564" cy="4770537"/>
          </a:xfrm>
          <a:prstGeom prst="rect">
            <a:avLst/>
          </a:prstGeom>
          <a:noFill/>
        </p:spPr>
        <p:txBody>
          <a:bodyPr wrap="square" rtlCol="0">
            <a:spAutoFit/>
          </a:bodyPr>
          <a:lstStyle/>
          <a:p>
            <a:pPr lvl="0"/>
            <a:r>
              <a:rPr lang="de-DE" sz="2400" b="1" u="sng" dirty="0" smtClean="0">
                <a:solidFill>
                  <a:srgbClr val="C00000"/>
                </a:solidFill>
                <a:latin typeface="Trebuchet MS" pitchFamily="34" charset="0"/>
                <a:ea typeface="Lucida Sans Unicode" charset="0"/>
                <a:cs typeface="Lucida Sans Unicode" charset="0"/>
              </a:rPr>
              <a:t>Der Weg:</a:t>
            </a:r>
          </a:p>
          <a:p>
            <a:pPr lvl="0"/>
            <a:endParaRPr lang="de-AT" sz="2400" dirty="0" smtClean="0">
              <a:latin typeface="Trebuchet MS" pitchFamily="34" charset="0"/>
            </a:endParaRPr>
          </a:p>
          <a:p>
            <a:pPr lvl="0">
              <a:buFont typeface="Wingdings" pitchFamily="2" charset="2"/>
              <a:buChar char="ü"/>
            </a:pPr>
            <a:r>
              <a:rPr lang="de-DE" dirty="0" smtClean="0">
                <a:latin typeface="Trebuchet MS" pitchFamily="34" charset="0"/>
              </a:rPr>
              <a:t> 	eventuell ergänzende Weiterbildung/„</a:t>
            </a:r>
            <a:r>
              <a:rPr lang="de-DE" dirty="0" err="1" smtClean="0">
                <a:latin typeface="Trebuchet MS" pitchFamily="34" charset="0"/>
              </a:rPr>
              <a:t>Aufschulung</a:t>
            </a:r>
            <a:r>
              <a:rPr lang="de-DE" dirty="0" smtClean="0">
                <a:latin typeface="Trebuchet MS" pitchFamily="34" charset="0"/>
              </a:rPr>
              <a:t>“</a:t>
            </a:r>
          </a:p>
          <a:p>
            <a:pPr lvl="0"/>
            <a:r>
              <a:rPr lang="de-DE" dirty="0" smtClean="0">
                <a:latin typeface="Trebuchet MS" pitchFamily="34" charset="0"/>
              </a:rPr>
              <a:t> </a:t>
            </a:r>
            <a:endParaRPr lang="de-AT" dirty="0" smtClean="0">
              <a:latin typeface="Trebuchet MS" pitchFamily="34" charset="0"/>
            </a:endParaRPr>
          </a:p>
          <a:p>
            <a:pPr lvl="0">
              <a:buFont typeface="Wingdings" pitchFamily="2" charset="2"/>
              <a:buChar char="ü"/>
            </a:pPr>
            <a:r>
              <a:rPr lang="de-DE" dirty="0" smtClean="0">
                <a:latin typeface="Trebuchet MS" pitchFamily="34" charset="0"/>
              </a:rPr>
              <a:t> 	eventuell abschlussbezogene Beratung</a:t>
            </a:r>
          </a:p>
          <a:p>
            <a:pPr lvl="0"/>
            <a:endParaRPr lang="de-AT" dirty="0" smtClean="0">
              <a:latin typeface="Trebuchet MS" pitchFamily="34" charset="0"/>
            </a:endParaRPr>
          </a:p>
          <a:p>
            <a:pPr lvl="0">
              <a:buFont typeface="Wingdings" pitchFamily="2" charset="2"/>
              <a:buChar char="ü"/>
            </a:pPr>
            <a:r>
              <a:rPr lang="de-DE" dirty="0" smtClean="0">
                <a:latin typeface="Trebuchet MS" pitchFamily="34" charset="0"/>
              </a:rPr>
              <a:t> 	</a:t>
            </a:r>
            <a:r>
              <a:rPr lang="de-DE" dirty="0" smtClean="0">
                <a:latin typeface="Trebuchet MS" pitchFamily="34" charset="0"/>
              </a:rPr>
              <a:t>zweiter abschließender </a:t>
            </a:r>
            <a:r>
              <a:rPr lang="de-DE" dirty="0" smtClean="0">
                <a:latin typeface="Trebuchet MS" pitchFamily="34" charset="0"/>
              </a:rPr>
              <a:t>„</a:t>
            </a:r>
            <a:r>
              <a:rPr lang="de-DE" dirty="0" err="1" smtClean="0">
                <a:latin typeface="Trebuchet MS" pitchFamily="34" charset="0"/>
              </a:rPr>
              <a:t>Quali</a:t>
            </a:r>
            <a:r>
              <a:rPr lang="de-DE" dirty="0" smtClean="0">
                <a:latin typeface="Trebuchet MS" pitchFamily="34" charset="0"/>
              </a:rPr>
              <a:t>-Check “ </a:t>
            </a:r>
            <a:r>
              <a:rPr lang="de-DE" dirty="0" smtClean="0">
                <a:latin typeface="Trebuchet MS" pitchFamily="34" charset="0"/>
              </a:rPr>
              <a:t>im </a:t>
            </a:r>
            <a:r>
              <a:rPr lang="de-DE" dirty="0" smtClean="0">
                <a:latin typeface="Trebuchet MS" pitchFamily="34" charset="0"/>
              </a:rPr>
              <a:t>Rahmen eines </a:t>
            </a:r>
            <a:r>
              <a:rPr lang="de-DE" dirty="0" smtClean="0">
                <a:latin typeface="Trebuchet MS" pitchFamily="34" charset="0"/>
              </a:rPr>
              <a:t>Fachgespräches </a:t>
            </a:r>
            <a:r>
              <a:rPr lang="de-DE" dirty="0" smtClean="0">
                <a:latin typeface="Trebuchet MS" pitchFamily="34" charset="0"/>
              </a:rPr>
              <a:t>	bzw</a:t>
            </a:r>
            <a:r>
              <a:rPr lang="de-DE" dirty="0" smtClean="0">
                <a:latin typeface="Trebuchet MS" pitchFamily="34" charset="0"/>
              </a:rPr>
              <a:t>. einer Arbeitsprobe  auf Grundlage der 	Prüfungsordnung des </a:t>
            </a:r>
            <a:r>
              <a:rPr lang="de-DE" dirty="0" smtClean="0">
                <a:latin typeface="Trebuchet MS" pitchFamily="34" charset="0"/>
              </a:rPr>
              <a:t>	jeweiligen </a:t>
            </a:r>
            <a:r>
              <a:rPr lang="de-DE" dirty="0" smtClean="0">
                <a:latin typeface="Trebuchet MS" pitchFamily="34" charset="0"/>
              </a:rPr>
              <a:t>Berufes durch </a:t>
            </a:r>
            <a:r>
              <a:rPr lang="de-DE" dirty="0" err="1" smtClean="0">
                <a:latin typeface="Trebuchet MS" pitchFamily="34" charset="0"/>
              </a:rPr>
              <a:t>PrüferInnen</a:t>
            </a:r>
            <a:r>
              <a:rPr lang="de-DE" dirty="0" smtClean="0">
                <a:latin typeface="Trebuchet MS" pitchFamily="34" charset="0"/>
              </a:rPr>
              <a:t> der </a:t>
            </a:r>
            <a:r>
              <a:rPr lang="de-DE" dirty="0" smtClean="0">
                <a:latin typeface="Trebuchet MS" pitchFamily="34" charset="0"/>
              </a:rPr>
              <a:t>Lehrlingsstelle </a:t>
            </a:r>
            <a:r>
              <a:rPr lang="de-DE" dirty="0" smtClean="0">
                <a:latin typeface="Trebuchet MS" pitchFamily="34" charset="0"/>
              </a:rPr>
              <a:t>der WKOÖ. 	</a:t>
            </a:r>
          </a:p>
          <a:p>
            <a:pPr lvl="0"/>
            <a:r>
              <a:rPr lang="de-DE" dirty="0" smtClean="0">
                <a:latin typeface="Trebuchet MS" pitchFamily="34" charset="0"/>
              </a:rPr>
              <a:t>	</a:t>
            </a:r>
          </a:p>
          <a:p>
            <a:pPr lvl="0"/>
            <a:r>
              <a:rPr lang="de-DE" dirty="0" smtClean="0">
                <a:latin typeface="Trebuchet MS" pitchFamily="34" charset="0"/>
              </a:rPr>
              <a:t>	Schwerpunkt:  Delta</a:t>
            </a:r>
          </a:p>
          <a:p>
            <a:pPr lvl="0"/>
            <a:endParaRPr lang="de-AT" dirty="0" smtClean="0">
              <a:latin typeface="Trebuchet MS" pitchFamily="34" charset="0"/>
            </a:endParaRPr>
          </a:p>
          <a:p>
            <a:pPr lvl="0">
              <a:buFont typeface="Wingdings" pitchFamily="2" charset="2"/>
              <a:buChar char="ü"/>
            </a:pPr>
            <a:r>
              <a:rPr lang="de-DE" dirty="0" smtClean="0">
                <a:latin typeface="Trebuchet MS" pitchFamily="34" charset="0"/>
              </a:rPr>
              <a:t> 	Validierung der gesamten Verfahrens und der Ergebnisse</a:t>
            </a:r>
          </a:p>
          <a:p>
            <a:pPr lvl="0"/>
            <a:endParaRPr lang="de-AT" dirty="0" smtClean="0">
              <a:latin typeface="Trebuchet MS" pitchFamily="34" charset="0"/>
            </a:endParaRPr>
          </a:p>
          <a:p>
            <a:pPr lvl="0">
              <a:buFont typeface="Wingdings" pitchFamily="2" charset="2"/>
              <a:buChar char="ü"/>
            </a:pPr>
            <a:r>
              <a:rPr lang="de-DE" b="1" dirty="0" smtClean="0">
                <a:solidFill>
                  <a:srgbClr val="000099"/>
                </a:solidFill>
                <a:latin typeface="Trebuchet MS" pitchFamily="34" charset="0"/>
              </a:rPr>
              <a:t> 	</a:t>
            </a:r>
            <a:r>
              <a:rPr lang="de-DE" sz="2400" b="1" dirty="0" smtClean="0">
                <a:solidFill>
                  <a:srgbClr val="000099"/>
                </a:solidFill>
                <a:latin typeface="Trebuchet MS" pitchFamily="34" charset="0"/>
              </a:rPr>
              <a:t>Ausstellung des </a:t>
            </a:r>
            <a:r>
              <a:rPr lang="de-DE" sz="2400" b="1" dirty="0" smtClean="0">
                <a:solidFill>
                  <a:srgbClr val="000099"/>
                </a:solidFill>
                <a:latin typeface="Trebuchet MS" pitchFamily="34" charset="0"/>
              </a:rPr>
              <a:t>Lehrabschlusszeugnisses</a:t>
            </a:r>
            <a:endParaRPr lang="de-AT" sz="2400" b="1" dirty="0" smtClean="0">
              <a:solidFill>
                <a:srgbClr val="000099"/>
              </a:solidFill>
              <a:latin typeface="Trebuchet MS" pitchFamily="34" charset="0"/>
            </a:endParaRPr>
          </a:p>
          <a:p>
            <a:endParaRPr lang="de-AT" sz="1600" dirty="0">
              <a:latin typeface="Trebuchet MS" pitchFamily="34" charset="0"/>
            </a:endParaRPr>
          </a:p>
        </p:txBody>
      </p:sp>
      <p:sp>
        <p:nvSpPr>
          <p:cNvPr id="6" name="Text Box 6"/>
          <p:cNvSpPr txBox="1">
            <a:spLocks noChangeArrowheads="1"/>
          </p:cNvSpPr>
          <p:nvPr/>
        </p:nvSpPr>
        <p:spPr bwMode="auto">
          <a:xfrm>
            <a:off x="252412" y="213052"/>
            <a:ext cx="3363623"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und so </a:t>
            </a:r>
            <a:r>
              <a:rPr lang="de-AT" sz="2400" b="1" u="sng" dirty="0" err="1" smtClean="0">
                <a:solidFill>
                  <a:srgbClr val="FFFF00"/>
                </a:solidFill>
                <a:latin typeface="Trebuchet MS" pitchFamily="34" charset="0"/>
              </a:rPr>
              <a:t>funktionierts</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Inhaltsplatzhalter 1"/>
          <p:cNvSpPr>
            <a:spLocks noGrp="1"/>
          </p:cNvSpPr>
          <p:nvPr>
            <p:ph idx="1"/>
          </p:nvPr>
        </p:nvSpPr>
        <p:spPr>
          <a:xfrm>
            <a:off x="235526" y="990601"/>
            <a:ext cx="8229600" cy="4525963"/>
          </a:xfrm>
        </p:spPr>
        <p:txBody>
          <a:bodyPr/>
          <a:lstStyle/>
          <a:p>
            <a:pPr>
              <a:spcBef>
                <a:spcPct val="0"/>
              </a:spcBef>
              <a:buNone/>
            </a:pPr>
            <a:r>
              <a:rPr lang="de-DE" sz="2000" b="1" u="sng" kern="1200" dirty="0" smtClean="0">
                <a:solidFill>
                  <a:srgbClr val="C00000"/>
                </a:solidFill>
                <a:latin typeface="Trebuchet MS" pitchFamily="34" charset="0"/>
                <a:ea typeface="Lucida Sans Unicode" charset="0"/>
                <a:cs typeface="Lucida Sans Unicode" charset="0"/>
              </a:rPr>
              <a:t>Einstiegsberatung</a:t>
            </a:r>
          </a:p>
          <a:p>
            <a:pPr lvl="1"/>
            <a:endParaRPr lang="de-DE" dirty="0" smtClean="0"/>
          </a:p>
          <a:p>
            <a:pPr lvl="1">
              <a:spcBef>
                <a:spcPct val="0"/>
              </a:spcBef>
              <a:buFont typeface="Wingdings" pitchFamily="2" charset="2"/>
              <a:buChar char="Ø"/>
            </a:pPr>
            <a:r>
              <a:rPr lang="de-DE" sz="1800" b="1" kern="1200" dirty="0" smtClean="0">
                <a:solidFill>
                  <a:srgbClr val="000000"/>
                </a:solidFill>
                <a:latin typeface="Trebuchet MS" pitchFamily="34" charset="0"/>
                <a:ea typeface="Lucida Sans Unicode" charset="0"/>
                <a:cs typeface="Lucida Sans Unicode" charset="0"/>
              </a:rPr>
              <a:t>Einfaches „</a:t>
            </a:r>
            <a:r>
              <a:rPr lang="de-DE" sz="1800" b="1" kern="1200" dirty="0" err="1" smtClean="0">
                <a:solidFill>
                  <a:srgbClr val="000000"/>
                </a:solidFill>
                <a:latin typeface="Trebuchet MS" pitchFamily="34" charset="0"/>
                <a:ea typeface="Lucida Sans Unicode" charset="0"/>
                <a:cs typeface="Lucida Sans Unicode" charset="0"/>
              </a:rPr>
              <a:t>Wording</a:t>
            </a:r>
            <a:r>
              <a:rPr lang="de-DE" sz="1800" b="1" kern="1200" dirty="0" smtClean="0">
                <a:solidFill>
                  <a:srgbClr val="000000"/>
                </a:solidFill>
                <a:latin typeface="Trebuchet MS" pitchFamily="34" charset="0"/>
                <a:ea typeface="Lucida Sans Unicode" charset="0"/>
                <a:cs typeface="Lucida Sans Unicode" charset="0"/>
              </a:rPr>
              <a:t>“ – </a:t>
            </a:r>
            <a:r>
              <a:rPr lang="de-DE" sz="1800" b="1" kern="1200" dirty="0" err="1" smtClean="0">
                <a:solidFill>
                  <a:srgbClr val="000000"/>
                </a:solidFill>
                <a:latin typeface="Trebuchet MS" pitchFamily="34" charset="0"/>
                <a:ea typeface="Lucida Sans Unicode" charset="0"/>
                <a:cs typeface="Lucida Sans Unicode" charset="0"/>
              </a:rPr>
              <a:t>niederschwellige</a:t>
            </a:r>
            <a:r>
              <a:rPr lang="de-DE" sz="1800" b="1" kern="1200" dirty="0" smtClean="0">
                <a:solidFill>
                  <a:srgbClr val="000000"/>
                </a:solidFill>
                <a:latin typeface="Trebuchet MS" pitchFamily="34" charset="0"/>
                <a:ea typeface="Lucida Sans Unicode" charset="0"/>
                <a:cs typeface="Lucida Sans Unicode" charset="0"/>
              </a:rPr>
              <a:t> Beratungssprache</a:t>
            </a:r>
          </a:p>
          <a:p>
            <a:pPr lvl="1">
              <a:spcBef>
                <a:spcPct val="0"/>
              </a:spcBef>
              <a:buFont typeface="Wingdings" pitchFamily="2" charset="2"/>
              <a:buChar char="Ø"/>
            </a:pP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r>
              <a:rPr lang="de-DE" sz="1800" b="1" kern="1200" dirty="0" smtClean="0">
                <a:solidFill>
                  <a:srgbClr val="000000"/>
                </a:solidFill>
                <a:latin typeface="Trebuchet MS" pitchFamily="34" charset="0"/>
                <a:ea typeface="Lucida Sans Unicode" charset="0"/>
                <a:cs typeface="Lucida Sans Unicode" charset="0"/>
              </a:rPr>
              <a:t>Vorstellung des </a:t>
            </a:r>
            <a:r>
              <a:rPr lang="de-DE" sz="1800" b="1" kern="1200" dirty="0" err="1" smtClean="0">
                <a:solidFill>
                  <a:srgbClr val="000000"/>
                </a:solidFill>
                <a:latin typeface="Trebuchet MS" pitchFamily="34" charset="0"/>
                <a:ea typeface="Lucida Sans Unicode" charset="0"/>
                <a:cs typeface="Lucida Sans Unicode" charset="0"/>
              </a:rPr>
              <a:t>Procederes</a:t>
            </a: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r>
              <a:rPr lang="de-DE" sz="1800" b="1" kern="1200" dirty="0" smtClean="0">
                <a:solidFill>
                  <a:srgbClr val="000000"/>
                </a:solidFill>
                <a:latin typeface="Trebuchet MS" pitchFamily="34" charset="0"/>
                <a:ea typeface="Lucida Sans Unicode" charset="0"/>
                <a:cs typeface="Lucida Sans Unicode" charset="0"/>
              </a:rPr>
              <a:t>nach Selbsteinschätzung sollten mindestens 50% der verlangten Fertigkeiten und Kompetenzen vorhanden sein</a:t>
            </a:r>
          </a:p>
          <a:p>
            <a:pPr lvl="1">
              <a:spcBef>
                <a:spcPct val="0"/>
              </a:spcBef>
              <a:buFont typeface="Wingdings" pitchFamily="2" charset="2"/>
              <a:buChar char="Ø"/>
            </a:pP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r>
              <a:rPr lang="de-DE" sz="1800" b="1" kern="1200" dirty="0" smtClean="0">
                <a:solidFill>
                  <a:srgbClr val="000000"/>
                </a:solidFill>
                <a:latin typeface="Trebuchet MS" pitchFamily="34" charset="0"/>
                <a:ea typeface="Lucida Sans Unicode" charset="0"/>
                <a:cs typeface="Lucida Sans Unicode" charset="0"/>
              </a:rPr>
              <a:t>sprachliche Kenntnisse (im Pilot wurde darauf zu wenig geachtet)</a:t>
            </a:r>
          </a:p>
          <a:p>
            <a:pPr lvl="1">
              <a:spcBef>
                <a:spcPct val="0"/>
              </a:spcBef>
              <a:buFont typeface="Wingdings" pitchFamily="2" charset="2"/>
              <a:buChar char="Ø"/>
            </a:pP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r>
              <a:rPr lang="de-DE" sz="1800" b="1" kern="1200" dirty="0" smtClean="0">
                <a:solidFill>
                  <a:srgbClr val="000000"/>
                </a:solidFill>
                <a:latin typeface="Trebuchet MS" pitchFamily="34" charset="0"/>
                <a:ea typeface="Lucida Sans Unicode" charset="0"/>
                <a:cs typeface="Lucida Sans Unicode" charset="0"/>
              </a:rPr>
              <a:t>kein Lehrabschluss „2. Klasse“!!!</a:t>
            </a:r>
          </a:p>
          <a:p>
            <a:pPr lvl="1">
              <a:spcBef>
                <a:spcPct val="0"/>
              </a:spcBef>
              <a:buNone/>
            </a:pPr>
            <a:endParaRPr lang="de-DE" sz="1800" b="1" kern="1200" dirty="0" smtClean="0">
              <a:solidFill>
                <a:srgbClr val="000000"/>
              </a:solidFill>
              <a:latin typeface="Trebuchet MS" pitchFamily="34" charset="0"/>
              <a:ea typeface="Lucida Sans Unicode" charset="0"/>
              <a:cs typeface="Lucida Sans Unicode" charset="0"/>
            </a:endParaRPr>
          </a:p>
          <a:p>
            <a:pPr lvl="1">
              <a:spcBef>
                <a:spcPct val="0"/>
              </a:spcBef>
              <a:buFont typeface="Wingdings" pitchFamily="2" charset="2"/>
              <a:buChar char="Ø"/>
            </a:pPr>
            <a:r>
              <a:rPr lang="de-DE" sz="1800" b="1" kern="1200" dirty="0" smtClean="0">
                <a:latin typeface="Trebuchet MS" pitchFamily="34" charset="0"/>
                <a:ea typeface="Lucida Sans Unicode" charset="0"/>
                <a:cs typeface="Lucida Sans Unicode" charset="0"/>
              </a:rPr>
              <a:t>Aufzeigen auch anderer Wege zum Lehrabschluss, z.B. außerordentliche Zulassung zur LAP</a:t>
            </a:r>
          </a:p>
          <a:p>
            <a:pPr lvl="1"/>
            <a:endParaRPr lang="de-DE" dirty="0"/>
          </a:p>
        </p:txBody>
      </p:sp>
      <p:sp>
        <p:nvSpPr>
          <p:cNvPr id="5" name="Text Box 6"/>
          <p:cNvSpPr txBox="1">
            <a:spLocks noChangeArrowheads="1"/>
          </p:cNvSpPr>
          <p:nvPr/>
        </p:nvSpPr>
        <p:spPr bwMode="auto">
          <a:xfrm>
            <a:off x="266267" y="213052"/>
            <a:ext cx="3363623" cy="461665"/>
          </a:xfrm>
          <a:prstGeom prst="rect">
            <a:avLst/>
          </a:prstGeom>
          <a:solidFill>
            <a:srgbClr val="002060"/>
          </a:solidFill>
          <a:ln w="9525">
            <a:noFill/>
            <a:miter lim="800000"/>
            <a:headEnd/>
            <a:tailEnd/>
          </a:ln>
        </p:spPr>
        <p:txBody>
          <a:bodyPr wrap="square">
            <a:spAutoFit/>
          </a:bodyPr>
          <a:lstStyle/>
          <a:p>
            <a:r>
              <a:rPr lang="de-AT" sz="2400" b="1" u="sng" dirty="0" smtClean="0">
                <a:solidFill>
                  <a:srgbClr val="FFFF00"/>
                </a:solidFill>
                <a:latin typeface="Trebuchet MS" pitchFamily="34" charset="0"/>
              </a:rPr>
              <a:t>und so </a:t>
            </a:r>
            <a:r>
              <a:rPr lang="de-AT" sz="2400" b="1" u="sng" dirty="0" err="1" smtClean="0">
                <a:solidFill>
                  <a:srgbClr val="FFFF00"/>
                </a:solidFill>
                <a:latin typeface="Trebuchet MS" pitchFamily="34" charset="0"/>
              </a:rPr>
              <a:t>funktionierts</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38557" y="199193"/>
            <a:ext cx="4071937" cy="461665"/>
          </a:xfrm>
          <a:prstGeom prst="rect">
            <a:avLst/>
          </a:prstGeom>
          <a:solidFill>
            <a:srgbClr val="002060"/>
          </a:solidFill>
          <a:ln w="9525">
            <a:noFill/>
            <a:miter lim="800000"/>
            <a:headEnd/>
            <a:tailEnd/>
          </a:ln>
        </p:spPr>
        <p:txBody>
          <a:bodyPr>
            <a:spAutoFit/>
          </a:bodyPr>
          <a:lstStyle/>
          <a:p>
            <a:r>
              <a:rPr lang="de-AT" sz="2400" b="1" u="sng" dirty="0" smtClean="0">
                <a:solidFill>
                  <a:srgbClr val="FFFF00"/>
                </a:solidFill>
                <a:latin typeface="Trebuchet MS" pitchFamily="34" charset="0"/>
              </a:rPr>
              <a:t>Herzstück </a:t>
            </a:r>
            <a:r>
              <a:rPr lang="de-AT" sz="2400" b="1" u="sng" dirty="0" err="1" smtClean="0">
                <a:solidFill>
                  <a:srgbClr val="FFFF00"/>
                </a:solidFill>
                <a:latin typeface="Trebuchet MS" pitchFamily="34" charset="0"/>
              </a:rPr>
              <a:t>Portfolioarbeit</a:t>
            </a:r>
            <a:r>
              <a:rPr lang="de-AT" sz="2400" b="1" u="sng" dirty="0" smtClean="0">
                <a:solidFill>
                  <a:srgbClr val="FFFF00"/>
                </a:solidFill>
                <a:latin typeface="Trebuchet MS" pitchFamily="34" charset="0"/>
              </a:rPr>
              <a:t>:</a:t>
            </a:r>
            <a:endParaRPr lang="de-AT" sz="2400" b="1" u="sng" dirty="0">
              <a:solidFill>
                <a:srgbClr val="FFFF00"/>
              </a:solidFill>
              <a:latin typeface="Trebuchet MS" pitchFamily="34" charset="0"/>
            </a:endParaRPr>
          </a:p>
        </p:txBody>
      </p:sp>
      <p:sp>
        <p:nvSpPr>
          <p:cNvPr id="10" name="Rectangle 8"/>
          <p:cNvSpPr>
            <a:spLocks noChangeArrowheads="1"/>
          </p:cNvSpPr>
          <p:nvPr/>
        </p:nvSpPr>
        <p:spPr bwMode="auto">
          <a:xfrm>
            <a:off x="248908" y="986912"/>
            <a:ext cx="7670592" cy="4708981"/>
          </a:xfrm>
          <a:prstGeom prst="rect">
            <a:avLst/>
          </a:prstGeom>
          <a:noFill/>
          <a:ln w="9525">
            <a:noFill/>
            <a:miter lim="800000"/>
            <a:headEnd/>
            <a:tailEnd/>
          </a:ln>
        </p:spPr>
        <p:txBody>
          <a:bodyPr wrap="square" anchor="ctr">
            <a:spAutoFit/>
          </a:bodyPr>
          <a:lstStyle/>
          <a:p>
            <a:pPr marL="469900" indent="-469900" eaLnBrk="0" hangingPunct="0">
              <a:buClr>
                <a:srgbClr val="ED1C24"/>
              </a:buClr>
            </a:pPr>
            <a:r>
              <a:rPr lang="de-AT" sz="2000" b="1" u="sng" dirty="0" smtClean="0">
                <a:solidFill>
                  <a:srgbClr val="C00000"/>
                </a:solidFill>
                <a:latin typeface="Trebuchet MS" pitchFamily="34" charset="0"/>
                <a:ea typeface="Lucida Sans Unicode" charset="0"/>
                <a:cs typeface="Lucida Sans Unicode" charset="0"/>
              </a:rPr>
              <a:t>Workshop- und (individuelle) </a:t>
            </a:r>
            <a:r>
              <a:rPr lang="de-AT" sz="2000" b="1" u="sng" dirty="0" err="1" smtClean="0">
                <a:solidFill>
                  <a:srgbClr val="C00000"/>
                </a:solidFill>
                <a:latin typeface="Trebuchet MS" pitchFamily="34" charset="0"/>
                <a:ea typeface="Lucida Sans Unicode" charset="0"/>
                <a:cs typeface="Lucida Sans Unicode" charset="0"/>
              </a:rPr>
              <a:t>Portfolioarbeit</a:t>
            </a:r>
            <a:r>
              <a:rPr lang="de-AT" sz="2000" b="1" u="sng" dirty="0" smtClean="0">
                <a:solidFill>
                  <a:srgbClr val="C00000"/>
                </a:solidFill>
                <a:latin typeface="Trebuchet MS" pitchFamily="34" charset="0"/>
                <a:ea typeface="Lucida Sans Unicode" charset="0"/>
                <a:cs typeface="Lucida Sans Unicode" charset="0"/>
              </a:rPr>
              <a:t> :</a:t>
            </a:r>
          </a:p>
          <a:p>
            <a:endParaRPr lang="de-AT" sz="2400" b="1" dirty="0" smtClean="0">
              <a:solidFill>
                <a:srgbClr val="000099"/>
              </a:solidFill>
              <a:latin typeface="Trebuchet MS" pitchFamily="34" charset="0"/>
              <a:ea typeface="Lucida Sans Unicode" charset="0"/>
              <a:cs typeface="Lucida Sans Unicode" charset="0"/>
            </a:endParaRPr>
          </a:p>
          <a:p>
            <a:pPr marL="908050" lvl="1" indent="-436563" eaLnBrk="0" hangingPunct="0">
              <a:buClr>
                <a:srgbClr val="4C5D68"/>
              </a:buClr>
              <a:buFont typeface="Wingdings" pitchFamily="2" charset="2"/>
              <a:buChar char="Ø"/>
            </a:pPr>
            <a:r>
              <a:rPr lang="de-AT" b="1" dirty="0" smtClean="0">
                <a:solidFill>
                  <a:srgbClr val="000000"/>
                </a:solidFill>
                <a:latin typeface="Trebuchet MS" pitchFamily="34" charset="0"/>
                <a:ea typeface="Lucida Sans Unicode" charset="0"/>
                <a:cs typeface="Lucida Sans Unicode" charset="0"/>
              </a:rPr>
              <a:t>	Workshop 1:</a:t>
            </a:r>
          </a:p>
          <a:p>
            <a:pPr marL="908050" lvl="1" indent="-436563" eaLnBrk="0" hangingPunct="0">
              <a:buClr>
                <a:srgbClr val="4C5D68"/>
              </a:buClr>
            </a:pPr>
            <a:r>
              <a:rPr lang="de-AT" sz="1600" dirty="0" smtClean="0">
                <a:solidFill>
                  <a:srgbClr val="000000"/>
                </a:solidFill>
                <a:latin typeface="Trebuchet MS" pitchFamily="34" charset="0"/>
                <a:ea typeface="Lucida Sans Unicode" charset="0"/>
                <a:cs typeface="Lucida Sans Unicode" charset="0"/>
              </a:rPr>
              <a:t>	</a:t>
            </a:r>
          </a:p>
          <a:p>
            <a:pPr marL="908050" lvl="1" indent="-436563" eaLnBrk="0" hangingPunct="0">
              <a:buClr>
                <a:srgbClr val="4C5D68"/>
              </a:buClr>
            </a:pPr>
            <a:r>
              <a:rPr lang="de-AT" sz="1600" dirty="0" smtClean="0">
                <a:solidFill>
                  <a:srgbClr val="000000"/>
                </a:solidFill>
                <a:latin typeface="Trebuchet MS" pitchFamily="34" charset="0"/>
                <a:ea typeface="Lucida Sans Unicode" charset="0"/>
                <a:cs typeface="Lucida Sans Unicode" charset="0"/>
              </a:rPr>
              <a:t>	Einführung</a:t>
            </a:r>
            <a:r>
              <a:rPr lang="de-AT" sz="1600" dirty="0">
                <a:solidFill>
                  <a:srgbClr val="000000"/>
                </a:solidFill>
                <a:latin typeface="Trebuchet MS" pitchFamily="34" charset="0"/>
                <a:ea typeface="Lucida Sans Unicode" charset="0"/>
                <a:cs typeface="Lucida Sans Unicode" charset="0"/>
              </a:rPr>
              <a:t>, allgemeine </a:t>
            </a:r>
            <a:r>
              <a:rPr lang="de-AT" sz="1600" dirty="0" err="1">
                <a:solidFill>
                  <a:srgbClr val="000000"/>
                </a:solidFill>
                <a:latin typeface="Trebuchet MS" pitchFamily="34" charset="0"/>
                <a:ea typeface="Lucida Sans Unicode" charset="0"/>
                <a:cs typeface="Lucida Sans Unicode" charset="0"/>
              </a:rPr>
              <a:t>Biografiearbeit</a:t>
            </a:r>
            <a:r>
              <a:rPr lang="de-AT" sz="1600" dirty="0">
                <a:solidFill>
                  <a:srgbClr val="000000"/>
                </a:solidFill>
                <a:latin typeface="Trebuchet MS" pitchFamily="34" charset="0"/>
                <a:ea typeface="Lucida Sans Unicode" charset="0"/>
                <a:cs typeface="Lucida Sans Unicode" charset="0"/>
              </a:rPr>
              <a:t>, Einstieg in die </a:t>
            </a:r>
            <a:r>
              <a:rPr lang="de-AT" sz="1600" dirty="0" err="1" smtClean="0">
                <a:solidFill>
                  <a:srgbClr val="000000"/>
                </a:solidFill>
                <a:latin typeface="Trebuchet MS" pitchFamily="34" charset="0"/>
                <a:ea typeface="Lucida Sans Unicode" charset="0"/>
                <a:cs typeface="Lucida Sans Unicode" charset="0"/>
              </a:rPr>
              <a:t>Portfolioarbeit</a:t>
            </a:r>
            <a:endParaRPr lang="de-AT" sz="1600" dirty="0" smtClean="0">
              <a:solidFill>
                <a:srgbClr val="000000"/>
              </a:solidFill>
              <a:latin typeface="Trebuchet MS" pitchFamily="34" charset="0"/>
              <a:ea typeface="Lucida Sans Unicode" charset="0"/>
              <a:cs typeface="Lucida Sans Unicode" charset="0"/>
            </a:endParaRPr>
          </a:p>
          <a:p>
            <a:endParaRPr lang="de-DE" sz="1400" dirty="0">
              <a:latin typeface="Trebuchet MS" pitchFamily="34" charset="0"/>
            </a:endParaRPr>
          </a:p>
          <a:p>
            <a:pPr marL="908050" lvl="1" indent="-436563" eaLnBrk="0" hangingPunct="0">
              <a:buClr>
                <a:srgbClr val="4C5D68"/>
              </a:buClr>
              <a:buFont typeface="Wingdings" pitchFamily="2" charset="2"/>
              <a:buChar char="Ø"/>
            </a:pPr>
            <a:r>
              <a:rPr lang="de-AT" b="1" dirty="0" smtClean="0">
                <a:solidFill>
                  <a:srgbClr val="000000"/>
                </a:solidFill>
                <a:latin typeface="Trebuchet MS" pitchFamily="34" charset="0"/>
                <a:ea typeface="Lucida Sans Unicode" charset="0"/>
                <a:cs typeface="Lucida Sans Unicode" charset="0"/>
              </a:rPr>
              <a:t> Workshop 2:</a:t>
            </a:r>
            <a:endParaRPr lang="de-DE" b="1" dirty="0" smtClean="0">
              <a:solidFill>
                <a:srgbClr val="000000"/>
              </a:solidFill>
              <a:latin typeface="Trebuchet MS" pitchFamily="34" charset="0"/>
              <a:ea typeface="Lucida Sans Unicode" charset="0"/>
              <a:cs typeface="Lucida Sans Unicode" charset="0"/>
            </a:endParaRPr>
          </a:p>
          <a:p>
            <a:r>
              <a:rPr lang="de-AT" sz="1400" dirty="0" smtClean="0">
                <a:latin typeface="Trebuchet MS" pitchFamily="34" charset="0"/>
              </a:rPr>
              <a:t>	</a:t>
            </a:r>
          </a:p>
          <a:p>
            <a:r>
              <a:rPr lang="de-AT" sz="1400" dirty="0" smtClean="0">
                <a:latin typeface="Trebuchet MS" pitchFamily="34" charset="0"/>
              </a:rPr>
              <a:t>	</a:t>
            </a:r>
            <a:r>
              <a:rPr lang="de-AT" sz="1600" dirty="0" smtClean="0">
                <a:solidFill>
                  <a:srgbClr val="000000"/>
                </a:solidFill>
                <a:latin typeface="Trebuchet MS" pitchFamily="34" charset="0"/>
                <a:ea typeface="Lucida Sans Unicode" charset="0"/>
                <a:cs typeface="Lucida Sans Unicode" charset="0"/>
              </a:rPr>
              <a:t>Portfolio-Arbeit</a:t>
            </a:r>
            <a:r>
              <a:rPr lang="de-AT" sz="1600" dirty="0">
                <a:solidFill>
                  <a:srgbClr val="000000"/>
                </a:solidFill>
                <a:latin typeface="Trebuchet MS" pitchFamily="34" charset="0"/>
                <a:ea typeface="Lucida Sans Unicode" charset="0"/>
                <a:cs typeface="Lucida Sans Unicode" charset="0"/>
              </a:rPr>
              <a:t>, Klärung offener </a:t>
            </a:r>
            <a:r>
              <a:rPr lang="de-AT" sz="1600" dirty="0" smtClean="0">
                <a:solidFill>
                  <a:srgbClr val="000000"/>
                </a:solidFill>
                <a:latin typeface="Trebuchet MS" pitchFamily="34" charset="0"/>
                <a:ea typeface="Lucida Sans Unicode" charset="0"/>
                <a:cs typeface="Lucida Sans Unicode" charset="0"/>
              </a:rPr>
              <a:t>Fragen unter Beiziehung von 	</a:t>
            </a:r>
            <a:r>
              <a:rPr lang="de-AT" sz="1600" dirty="0" err="1" smtClean="0">
                <a:solidFill>
                  <a:srgbClr val="000000"/>
                </a:solidFill>
                <a:latin typeface="Trebuchet MS" pitchFamily="34" charset="0"/>
                <a:ea typeface="Lucida Sans Unicode" charset="0"/>
                <a:cs typeface="Lucida Sans Unicode" charset="0"/>
              </a:rPr>
              <a:t>ExpertInnen</a:t>
            </a:r>
            <a:r>
              <a:rPr lang="de-AT" sz="1600" dirty="0" smtClean="0">
                <a:solidFill>
                  <a:srgbClr val="000000"/>
                </a:solidFill>
                <a:latin typeface="Trebuchet MS" pitchFamily="34" charset="0"/>
                <a:ea typeface="Lucida Sans Unicode" charset="0"/>
                <a:cs typeface="Lucida Sans Unicode" charset="0"/>
              </a:rPr>
              <a:t> für </a:t>
            </a:r>
            <a:r>
              <a:rPr lang="de-AT" sz="1600" dirty="0">
                <a:solidFill>
                  <a:srgbClr val="000000"/>
                </a:solidFill>
                <a:latin typeface="Trebuchet MS" pitchFamily="34" charset="0"/>
                <a:ea typeface="Lucida Sans Unicode" charset="0"/>
                <a:cs typeface="Lucida Sans Unicode" charset="0"/>
              </a:rPr>
              <a:t>den </a:t>
            </a:r>
            <a:r>
              <a:rPr lang="de-AT" sz="1600" dirty="0" smtClean="0">
                <a:solidFill>
                  <a:srgbClr val="000000"/>
                </a:solidFill>
                <a:latin typeface="Trebuchet MS" pitchFamily="34" charset="0"/>
                <a:ea typeface="Lucida Sans Unicode" charset="0"/>
                <a:cs typeface="Lucida Sans Unicode" charset="0"/>
              </a:rPr>
              <a:t>jeweiligen Beruf</a:t>
            </a:r>
          </a:p>
          <a:p>
            <a:endParaRPr lang="de-DE" sz="1400" dirty="0">
              <a:latin typeface="Trebuchet MS" pitchFamily="34" charset="0"/>
            </a:endParaRPr>
          </a:p>
          <a:p>
            <a:pPr marL="908050" lvl="1" indent="-436563" eaLnBrk="0" hangingPunct="0">
              <a:buClr>
                <a:srgbClr val="4C5D68"/>
              </a:buClr>
              <a:buFont typeface="Wingdings" pitchFamily="2" charset="2"/>
              <a:buChar char="Ø"/>
            </a:pPr>
            <a:r>
              <a:rPr lang="de-AT" b="1" dirty="0" smtClean="0">
                <a:solidFill>
                  <a:srgbClr val="000000"/>
                </a:solidFill>
                <a:latin typeface="Trebuchet MS" pitchFamily="34" charset="0"/>
                <a:ea typeface="Lucida Sans Unicode" charset="0"/>
                <a:cs typeface="Lucida Sans Unicode" charset="0"/>
              </a:rPr>
              <a:t> Workshop 3:</a:t>
            </a:r>
          </a:p>
          <a:p>
            <a:endParaRPr lang="de-DE" sz="1400" dirty="0">
              <a:latin typeface="Trebuchet MS" pitchFamily="34" charset="0"/>
            </a:endParaRPr>
          </a:p>
          <a:p>
            <a:r>
              <a:rPr lang="de-AT" sz="1400" dirty="0" smtClean="0">
                <a:latin typeface="Trebuchet MS" pitchFamily="34" charset="0"/>
              </a:rPr>
              <a:t>	</a:t>
            </a:r>
            <a:r>
              <a:rPr lang="de-AT" sz="1600" dirty="0" smtClean="0">
                <a:solidFill>
                  <a:srgbClr val="000000"/>
                </a:solidFill>
                <a:latin typeface="Trebuchet MS" pitchFamily="34" charset="0"/>
                <a:ea typeface="Lucida Sans Unicode" charset="0"/>
                <a:cs typeface="Lucida Sans Unicode" charset="0"/>
              </a:rPr>
              <a:t>Fertigstellung </a:t>
            </a:r>
            <a:r>
              <a:rPr lang="de-AT" sz="1600" dirty="0">
                <a:solidFill>
                  <a:srgbClr val="000000"/>
                </a:solidFill>
                <a:latin typeface="Trebuchet MS" pitchFamily="34" charset="0"/>
                <a:ea typeface="Lucida Sans Unicode" charset="0"/>
                <a:cs typeface="Lucida Sans Unicode" charset="0"/>
              </a:rPr>
              <a:t>des Portfolios, Ausblick auf weitere </a:t>
            </a:r>
            <a:r>
              <a:rPr lang="de-AT" sz="1600" dirty="0" smtClean="0">
                <a:solidFill>
                  <a:srgbClr val="000000"/>
                </a:solidFill>
                <a:latin typeface="Trebuchet MS" pitchFamily="34" charset="0"/>
                <a:ea typeface="Lucida Sans Unicode" charset="0"/>
                <a:cs typeface="Lucida Sans Unicode" charset="0"/>
              </a:rPr>
              <a:t>Schritte</a:t>
            </a:r>
          </a:p>
          <a:p>
            <a:endParaRPr lang="de-AT" sz="1400" dirty="0" smtClean="0">
              <a:latin typeface="Trebuchet MS" pitchFamily="34" charset="0"/>
            </a:endParaRPr>
          </a:p>
          <a:p>
            <a:endParaRPr lang="de-AT" b="1" dirty="0" smtClean="0">
              <a:solidFill>
                <a:srgbClr val="000000"/>
              </a:solidFill>
              <a:latin typeface="Trebuchet MS" pitchFamily="34" charset="0"/>
              <a:ea typeface="Lucida Sans Unicode" charset="0"/>
              <a:cs typeface="Lucida Sans Unicode" charset="0"/>
            </a:endParaRPr>
          </a:p>
          <a:p>
            <a:r>
              <a:rPr lang="de-AT" b="1" dirty="0" smtClean="0">
                <a:solidFill>
                  <a:srgbClr val="000000"/>
                </a:solidFill>
                <a:latin typeface="Trebuchet MS" pitchFamily="34" charset="0"/>
                <a:ea typeface="Lucida Sans Unicode" charset="0"/>
                <a:cs typeface="Lucida Sans Unicode" charset="0"/>
              </a:rPr>
              <a:t>	Umfang:     </a:t>
            </a:r>
            <a:r>
              <a:rPr lang="de-AT" sz="1600" dirty="0" smtClean="0">
                <a:solidFill>
                  <a:srgbClr val="000000"/>
                </a:solidFill>
                <a:latin typeface="Trebuchet MS" pitchFamily="34" charset="0"/>
                <a:ea typeface="Lucida Sans Unicode" charset="0"/>
                <a:cs typeface="Lucida Sans Unicode" charset="0"/>
              </a:rPr>
              <a:t>Gruppengröße 8 – 12 TN je Berufsgruppe, </a:t>
            </a:r>
          </a:p>
          <a:p>
            <a:r>
              <a:rPr lang="de-AT" sz="1600" dirty="0" smtClean="0">
                <a:solidFill>
                  <a:srgbClr val="000000"/>
                </a:solidFill>
                <a:latin typeface="Trebuchet MS" pitchFamily="34" charset="0"/>
                <a:ea typeface="Lucida Sans Unicode" charset="0"/>
                <a:cs typeface="Lucida Sans Unicode" charset="0"/>
              </a:rPr>
              <a:t>	     	     Dauer pro Workshop etwa 3 Stunden</a:t>
            </a:r>
            <a:endParaRPr lang="de-DE" sz="1600" dirty="0">
              <a:solidFill>
                <a:srgbClr val="000000"/>
              </a:solidFill>
              <a:latin typeface="Trebuchet MS" pitchFamily="34" charset="0"/>
              <a:ea typeface="Lucida Sans Unicode" charset="0"/>
              <a:cs typeface="Lucida Sans Unicode" charset="0"/>
            </a:endParaRPr>
          </a:p>
        </p:txBody>
      </p:sp>
    </p:spTree>
    <p:extLst>
      <p:ext uri="{BB962C8B-B14F-4D97-AF65-F5344CB8AC3E}">
        <p14:creationId xmlns:p14="http://schemas.microsoft.com/office/powerpoint/2010/main" xmlns="" val="146784120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ofil">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doc_FSCFOLIO_1_1001_FieldDocumentNumber" par="" text=""/>
    <f:field ref="doc_FSCFOLIO_1_1001_FieldSubject" par="" edit="true" text=""/>
    <f:field ref="FSCFOLIO_1_1001_FieldCurrentUser" par="" text="Rudolf Riegler"/>
  </f:record>
  <f:display par="" text="...">
    <f:field ref="FSCFOLIO_1_1001_FieldCurrentUser" text="Aktueller Benutzer"/>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Profile</Template>
  <TotalTime>0</TotalTime>
  <Words>554</Words>
  <Application>Microsoft Office PowerPoint</Application>
  <PresentationFormat>Bildschirmpräsentation (4:3)</PresentationFormat>
  <Paragraphs>372</Paragraphs>
  <Slides>30</Slides>
  <Notes>29</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Profil</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vector>
  </TitlesOfParts>
  <Company>WKOe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bache</dc:creator>
  <cp:lastModifiedBy>RieglerR</cp:lastModifiedBy>
  <cp:revision>749</cp:revision>
  <dcterms:created xsi:type="dcterms:W3CDTF">2006-03-31T11:20:21Z</dcterms:created>
  <dcterms:modified xsi:type="dcterms:W3CDTF">2012-02-07T15:19:27Z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SYSTEM@1.1:Container">
    <vt:lpwstr>COO.6505.100.2.771902</vt:lpwstr>
  </property>
  <property fmtid="{D5CDD505-2E9C-101B-9397-08002B2CF9AE}" pid="3" name="FSC#FSCFOLIO@1.1001:docpropproject">
    <vt:lpwstr/>
  </property>
</Properties>
</file>